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 id="2147484150" r:id="rId2"/>
    <p:sldMasterId id="2147484157" r:id="rId3"/>
    <p:sldMasterId id="2147484222" r:id="rId4"/>
    <p:sldMasterId id="2147484230" r:id="rId5"/>
  </p:sldMasterIdLst>
  <p:notesMasterIdLst>
    <p:notesMasterId r:id="rId19"/>
  </p:notesMasterIdLst>
  <p:handoutMasterIdLst>
    <p:handoutMasterId r:id="rId20"/>
  </p:handoutMasterIdLst>
  <p:sldIdLst>
    <p:sldId id="447" r:id="rId6"/>
    <p:sldId id="2326" r:id="rId7"/>
    <p:sldId id="2327" r:id="rId8"/>
    <p:sldId id="2328" r:id="rId9"/>
    <p:sldId id="2329" r:id="rId10"/>
    <p:sldId id="2330" r:id="rId11"/>
    <p:sldId id="2292" r:id="rId12"/>
    <p:sldId id="2348" r:id="rId13"/>
    <p:sldId id="2357" r:id="rId14"/>
    <p:sldId id="2358" r:id="rId15"/>
    <p:sldId id="2359" r:id="rId16"/>
    <p:sldId id="2352" r:id="rId17"/>
    <p:sldId id="2336" r:id="rId18"/>
  </p:sldIdLst>
  <p:sldSz cx="12192000" cy="6858000"/>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vid DECHENAUD" initials="DD" lastIdx="30" clrIdx="6">
    <p:extLst>
      <p:ext uri="{19B8F6BF-5375-455C-9EA6-DF929625EA0E}">
        <p15:presenceInfo xmlns:p15="http://schemas.microsoft.com/office/powerpoint/2012/main" userId="S::dechenad@azure.univ-grenoble-alpes.fr::0176f029-a504-4d57-93a3-478619400313" providerId="AD"/>
      </p:ext>
    </p:extLst>
  </p:cmAuthor>
  <p:cmAuthor id="1" name="NOÉMIE PLAY" initials="NP" lastIdx="4" clrIdx="0"/>
  <p:cmAuthor id="8" name="CAROLE BOYER MORIN" initials="CBM" lastIdx="1" clrIdx="7">
    <p:extLst>
      <p:ext uri="{19B8F6BF-5375-455C-9EA6-DF929625EA0E}">
        <p15:presenceInfo xmlns:p15="http://schemas.microsoft.com/office/powerpoint/2012/main" userId="S-1-5-21-2901163039-3281240111-3707936290-2491" providerId="AD"/>
      </p:ext>
    </p:extLst>
  </p:cmAuthor>
  <p:cmAuthor id="2" name="Noemie" initials="N" lastIdx="0" clrIdx="1"/>
  <p:cmAuthor id="3" name="Lydie MUZART" initials="LM" lastIdx="3" clrIdx="2"/>
  <p:cmAuthor id="4" name="EMERIC DUBOIS" initials="ED" lastIdx="7" clrIdx="3"/>
  <p:cmAuthor id="5" name="ARIELLE BRIOTTET GRANON" initials="ABG" lastIdx="2" clrIdx="4"/>
  <p:cmAuthor id="6" name="VANESSA LORENT" initials="VL" lastIdx="13" clrIdx="5">
    <p:extLst>
      <p:ext uri="{19B8F6BF-5375-455C-9EA6-DF929625EA0E}">
        <p15:presenceInfo xmlns:p15="http://schemas.microsoft.com/office/powerpoint/2012/main" userId="S-1-5-21-2901163039-3281240111-3707936290-254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9DA"/>
    <a:srgbClr val="E3DEC3"/>
    <a:srgbClr val="DAC8CE"/>
    <a:srgbClr val="F7E5E5"/>
    <a:srgbClr val="F2D6D6"/>
    <a:srgbClr val="EEE6E9"/>
    <a:srgbClr val="FAA700"/>
    <a:srgbClr val="E74610"/>
    <a:srgbClr val="D60093"/>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6374" autoAdjust="0"/>
  </p:normalViewPr>
  <p:slideViewPr>
    <p:cSldViewPr snapToGrid="0">
      <p:cViewPr varScale="1">
        <p:scale>
          <a:sx n="111" d="100"/>
          <a:sy n="111" d="100"/>
        </p:scale>
        <p:origin x="48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12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fld id="{61576BEB-EE60-4DBC-89D2-754B757CD6E7}" type="datetimeFigureOut">
              <a:rPr lang="en-US" smtClean="0"/>
              <a:t>9/16/2024</a:t>
            </a:fld>
            <a:endParaRPr lang="en-US"/>
          </a:p>
        </p:txBody>
      </p:sp>
      <p:sp>
        <p:nvSpPr>
          <p:cNvPr id="4" name="Footer Placeholder 3"/>
          <p:cNvSpPr>
            <a:spLocks noGrp="1"/>
          </p:cNvSpPr>
          <p:nvPr>
            <p:ph type="ftr" sz="quarter" idx="2"/>
          </p:nvPr>
        </p:nvSpPr>
        <p:spPr>
          <a:xfrm>
            <a:off x="1" y="9428585"/>
            <a:ext cx="2945659" cy="498055"/>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32" tIns="45716" rIns="91432" bIns="45716" rtlCol="0" anchor="b"/>
          <a:lstStyle>
            <a:lvl1pPr algn="r">
              <a:defRPr sz="1200"/>
            </a:lvl1pPr>
          </a:lstStyle>
          <a:p>
            <a:fld id="{074CE229-B20A-4164-A8E2-E3E534164474}" type="slidenum">
              <a:rPr lang="en-US" smtClean="0"/>
              <a:t>‹N°›</a:t>
            </a:fld>
            <a:endParaRPr lang="en-US"/>
          </a:p>
        </p:txBody>
      </p:sp>
    </p:spTree>
    <p:extLst>
      <p:ext uri="{BB962C8B-B14F-4D97-AF65-F5344CB8AC3E}">
        <p14:creationId xmlns:p14="http://schemas.microsoft.com/office/powerpoint/2010/main" val="1353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8396D8DA-7125-4CA3-828C-7DD38985E502}" type="datetimeFigureOut">
              <a:rPr lang="en-US" smtClean="0"/>
              <a:t>9/16/2024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588AB5DC-3C00-4937-9CE4-4DA4D5B61534}" type="slidenum">
              <a:rPr lang="en-US" smtClean="0"/>
              <a:t>‹N°›</a:t>
            </a:fld>
            <a:endParaRPr lang="en-US"/>
          </a:p>
        </p:txBody>
      </p:sp>
    </p:spTree>
    <p:extLst>
      <p:ext uri="{BB962C8B-B14F-4D97-AF65-F5344CB8AC3E}">
        <p14:creationId xmlns:p14="http://schemas.microsoft.com/office/powerpoint/2010/main" val="239908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AB5DC-3C00-4937-9CE4-4DA4D5B61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23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dirty="0">
              <a:latin typeface="Verdana" panose="020B0604030504040204" pitchFamily="34" charset="0"/>
              <a:ea typeface="Verdana" panose="020B0604030504040204" pitchFamily="34" charset="0"/>
            </a:endParaRP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9</a:t>
            </a:fld>
            <a:endParaRPr lang="en-US"/>
          </a:p>
        </p:txBody>
      </p:sp>
    </p:spTree>
    <p:extLst>
      <p:ext uri="{BB962C8B-B14F-4D97-AF65-F5344CB8AC3E}">
        <p14:creationId xmlns:p14="http://schemas.microsoft.com/office/powerpoint/2010/main" val="401341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dirty="0">
              <a:latin typeface="Verdana" panose="020B0604030504040204" pitchFamily="34" charset="0"/>
              <a:ea typeface="Verdana" panose="020B060403050404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AB5DC-3C00-4937-9CE4-4DA4D5B61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4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dirty="0">
              <a:latin typeface="Verdana" panose="020B0604030504040204" pitchFamily="34" charset="0"/>
              <a:ea typeface="Verdana" panose="020B060403050404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AB5DC-3C00-4937-9CE4-4DA4D5B61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116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D8856F-8D08-476F-AD56-D04CDA380F9B}"/>
              </a:ext>
            </a:extLst>
          </p:cNvPr>
          <p:cNvSpPr>
            <a:spLocks noGrp="1"/>
          </p:cNvSpPr>
          <p:nvPr>
            <p:ph type="ctrTitle"/>
          </p:nvPr>
        </p:nvSpPr>
        <p:spPr>
          <a:xfrm>
            <a:off x="6238873" y="3257550"/>
            <a:ext cx="5124993" cy="795338"/>
          </a:xfrm>
        </p:spPr>
        <p:txBody>
          <a:bodyPr anchor="ctr">
            <a:normAutofit/>
          </a:bodyPr>
          <a:lstStyle>
            <a:lvl1pPr algn="r">
              <a:defRPr lang="fr-FR" sz="2000" b="1" i="0" u="none" strike="noStrike" cap="none" dirty="0">
                <a:solidFill>
                  <a:srgbClr val="FFFFFF"/>
                </a:solidFill>
                <a:latin typeface="Verdana"/>
                <a:ea typeface="Verdana"/>
                <a:cs typeface="Verdana"/>
                <a:sym typeface="Arial"/>
              </a:defRPr>
            </a:lvl1pPr>
          </a:lstStyle>
          <a:p>
            <a:r>
              <a:rPr lang="fr-FR" dirty="0"/>
              <a:t>Modifiez le style du titre</a:t>
            </a:r>
          </a:p>
        </p:txBody>
      </p:sp>
      <p:sp>
        <p:nvSpPr>
          <p:cNvPr id="3" name="Sous-titre 2">
            <a:extLst>
              <a:ext uri="{FF2B5EF4-FFF2-40B4-BE49-F238E27FC236}">
                <a16:creationId xmlns:a16="http://schemas.microsoft.com/office/drawing/2014/main" id="{A8D574FA-4669-4D93-86D7-E8DC61072F39}"/>
              </a:ext>
            </a:extLst>
          </p:cNvPr>
          <p:cNvSpPr>
            <a:spLocks noGrp="1"/>
          </p:cNvSpPr>
          <p:nvPr>
            <p:ph type="subTitle" idx="1"/>
          </p:nvPr>
        </p:nvSpPr>
        <p:spPr>
          <a:xfrm>
            <a:off x="6943725" y="4365627"/>
            <a:ext cx="4420141" cy="795338"/>
          </a:xfrm>
        </p:spPr>
        <p:txBody>
          <a:bodyPr anchor="ctr">
            <a:normAutofit/>
          </a:bodyPr>
          <a:lstStyle>
            <a:lvl1pPr marL="0" indent="0" algn="r">
              <a:buNone/>
              <a:defRPr lang="fr-FR" sz="2000" b="0" i="0" u="none" strike="noStrike" cap="none" dirty="0">
                <a:solidFill>
                  <a:srgbClr val="E64513"/>
                </a:solidFill>
                <a:latin typeface="Verdana"/>
                <a:ea typeface="Verdana"/>
                <a:cs typeface="Arial"/>
                <a:sym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3F125181-B535-4DD4-B31B-1902FBF8548E}"/>
              </a:ext>
            </a:extLst>
          </p:cNvPr>
          <p:cNvSpPr>
            <a:spLocks noGrp="1"/>
          </p:cNvSpPr>
          <p:nvPr>
            <p:ph type="dt" sz="half" idx="10"/>
          </p:nvPr>
        </p:nvSpPr>
        <p:spPr>
          <a:xfrm>
            <a:off x="8696325" y="6308725"/>
            <a:ext cx="2743200" cy="365125"/>
          </a:xfrm>
          <a:prstGeom prst="rect">
            <a:avLst/>
          </a:prstGeom>
        </p:spPr>
        <p:txBody>
          <a:bodyPr/>
          <a:lstStyle>
            <a:lvl1pPr algn="r">
              <a:defRPr>
                <a:solidFill>
                  <a:schemeClr val="tx1">
                    <a:lumMod val="50000"/>
                  </a:schemeClr>
                </a:solidFill>
              </a:defRPr>
            </a:lvl1pPr>
          </a:lstStyle>
          <a:p>
            <a:endParaRPr lang="fr-FR" dirty="0"/>
          </a:p>
        </p:txBody>
      </p:sp>
      <p:pic>
        <p:nvPicPr>
          <p:cNvPr id="7" name="Image 6">
            <a:extLst>
              <a:ext uri="{FF2B5EF4-FFF2-40B4-BE49-F238E27FC236}">
                <a16:creationId xmlns:a16="http://schemas.microsoft.com/office/drawing/2014/main" id="{4D437951-E227-4766-9510-5F850DA6A921}"/>
              </a:ext>
            </a:extLst>
          </p:cNvPr>
          <p:cNvPicPr>
            <a:picLocks noChangeAspect="1"/>
          </p:cNvPicPr>
          <p:nvPr userDrawn="1"/>
        </p:nvPicPr>
        <p:blipFill>
          <a:blip r:embed="rId3"/>
          <a:stretch>
            <a:fillRect/>
          </a:stretch>
        </p:blipFill>
        <p:spPr>
          <a:xfrm>
            <a:off x="9852499" y="1233352"/>
            <a:ext cx="1511368" cy="951602"/>
          </a:xfrm>
          <a:prstGeom prst="rect">
            <a:avLst/>
          </a:prstGeom>
        </p:spPr>
      </p:pic>
      <p:sp>
        <p:nvSpPr>
          <p:cNvPr id="9" name="Google Shape;133;p22">
            <a:extLst>
              <a:ext uri="{FF2B5EF4-FFF2-40B4-BE49-F238E27FC236}">
                <a16:creationId xmlns:a16="http://schemas.microsoft.com/office/drawing/2014/main" id="{B42605CD-30CB-43D4-A978-F9709F9F5018}"/>
              </a:ext>
            </a:extLst>
          </p:cNvPr>
          <p:cNvSpPr/>
          <p:nvPr userDrawn="1"/>
        </p:nvSpPr>
        <p:spPr>
          <a:xfrm>
            <a:off x="10979187" y="4194752"/>
            <a:ext cx="291000" cy="45600"/>
          </a:xfrm>
          <a:prstGeom prst="rect">
            <a:avLst/>
          </a:prstGeom>
          <a:solidFill>
            <a:srgbClr val="E645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Lato"/>
              <a:ea typeface="Lato"/>
              <a:cs typeface="Lato"/>
              <a:sym typeface="Lato"/>
            </a:endParaRPr>
          </a:p>
        </p:txBody>
      </p:sp>
    </p:spTree>
    <p:extLst>
      <p:ext uri="{BB962C8B-B14F-4D97-AF65-F5344CB8AC3E}">
        <p14:creationId xmlns:p14="http://schemas.microsoft.com/office/powerpoint/2010/main" val="8136816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62082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4" name="Image 3">
            <a:extLst>
              <a:ext uri="{FF2B5EF4-FFF2-40B4-BE49-F238E27FC236}">
                <a16:creationId xmlns:a16="http://schemas.microsoft.com/office/drawing/2014/main" id="{586F0E79-4693-9248-A9DE-08D20470E273}"/>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346428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21252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428440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3006708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EDEC09-1D4F-AF4F-BDB0-B3E7D68AD330}"/>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3164072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616150"/>
            <a:ext cx="9144000" cy="1893815"/>
          </a:xfrm>
        </p:spPr>
        <p:txBody>
          <a:bodyPr anchor="b"/>
          <a:lstStyle>
            <a:lvl1pPr algn="ctr">
              <a:defRPr sz="6000" baseline="0"/>
            </a:lvl1pPr>
          </a:lstStyle>
          <a:p>
            <a:r>
              <a:rPr lang="fr-FR" dirty="0"/>
              <a:t>Un titre qui en jette</a:t>
            </a:r>
          </a:p>
        </p:txBody>
      </p:sp>
      <p:sp>
        <p:nvSpPr>
          <p:cNvPr id="3" name="Sous-titre 2"/>
          <p:cNvSpPr>
            <a:spLocks noGrp="1"/>
          </p:cNvSpPr>
          <p:nvPr>
            <p:ph type="subTitle" idx="1" hasCustomPrompt="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Un sous titre qui n’en jette pas moins</a:t>
            </a:r>
          </a:p>
        </p:txBody>
      </p:sp>
      <p:pic>
        <p:nvPicPr>
          <p:cNvPr id="4" name="Image 3"/>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057189" y="6330272"/>
            <a:ext cx="1031249" cy="345513"/>
          </a:xfrm>
          <a:prstGeom prst="rect">
            <a:avLst/>
          </a:prstGeom>
        </p:spPr>
      </p:pic>
      <p:pic>
        <p:nvPicPr>
          <p:cNvPr id="5" name="Imag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30119" y="6327435"/>
            <a:ext cx="1202924" cy="348349"/>
          </a:xfrm>
          <a:prstGeom prst="rect">
            <a:avLst/>
          </a:prstGeom>
        </p:spPr>
      </p:pic>
      <p:pic>
        <p:nvPicPr>
          <p:cNvPr id="6" name="Imag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783014" y="6327434"/>
            <a:ext cx="817405" cy="348349"/>
          </a:xfrm>
          <a:prstGeom prst="rect">
            <a:avLst/>
          </a:prstGeom>
        </p:spPr>
      </p:pic>
      <p:pic>
        <p:nvPicPr>
          <p:cNvPr id="8" name="Imag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99706" y="6281532"/>
            <a:ext cx="353607" cy="394251"/>
          </a:xfrm>
          <a:prstGeom prst="rect">
            <a:avLst/>
          </a:prstGeom>
        </p:spPr>
      </p:pic>
    </p:spTree>
    <p:extLst>
      <p:ext uri="{BB962C8B-B14F-4D97-AF65-F5344CB8AC3E}">
        <p14:creationId xmlns:p14="http://schemas.microsoft.com/office/powerpoint/2010/main" val="2445367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1851" y="782085"/>
            <a:ext cx="10515600" cy="2852737"/>
          </a:xfrm>
        </p:spPr>
        <p:txBody>
          <a:bodyPr anchor="b"/>
          <a:lstStyle>
            <a:lvl1pPr>
              <a:defRPr sz="6000"/>
            </a:lvl1pPr>
          </a:lstStyle>
          <a:p>
            <a:r>
              <a:rPr lang="fr-FR" dirty="0"/>
              <a:t>Titre de section</a:t>
            </a:r>
          </a:p>
        </p:txBody>
      </p:sp>
      <p:sp>
        <p:nvSpPr>
          <p:cNvPr id="3" name="Espace réservé du texte 2"/>
          <p:cNvSpPr>
            <a:spLocks noGrp="1"/>
          </p:cNvSpPr>
          <p:nvPr>
            <p:ph type="body" idx="1" hasCustomPrompt="1"/>
          </p:nvPr>
        </p:nvSpPr>
        <p:spPr>
          <a:xfrm>
            <a:off x="831851" y="366180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Sous titre de section</a:t>
            </a:r>
          </a:p>
        </p:txBody>
      </p:sp>
      <p:pic>
        <p:nvPicPr>
          <p:cNvPr id="8" name="Imag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74149" y="128453"/>
            <a:ext cx="1431003" cy="596824"/>
          </a:xfrm>
          <a:prstGeom prst="rect">
            <a:avLst/>
          </a:prstGeom>
        </p:spPr>
      </p:pic>
      <p:pic>
        <p:nvPicPr>
          <p:cNvPr id="6" name="Image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057189" y="6330272"/>
            <a:ext cx="1031249" cy="345513"/>
          </a:xfrm>
          <a:prstGeom prst="rect">
            <a:avLst/>
          </a:prstGeom>
        </p:spPr>
      </p:pic>
      <p:pic>
        <p:nvPicPr>
          <p:cNvPr id="9" name="Imag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30119" y="6327435"/>
            <a:ext cx="1202924" cy="348349"/>
          </a:xfrm>
          <a:prstGeom prst="rect">
            <a:avLst/>
          </a:prstGeom>
        </p:spPr>
      </p:pic>
      <p:pic>
        <p:nvPicPr>
          <p:cNvPr id="10" name="Imag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783014" y="6327434"/>
            <a:ext cx="817405" cy="348349"/>
          </a:xfrm>
          <a:prstGeom prst="rect">
            <a:avLst/>
          </a:prstGeom>
        </p:spPr>
      </p:pic>
      <p:pic>
        <p:nvPicPr>
          <p:cNvPr id="11" name="Imag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299706" y="6281532"/>
            <a:ext cx="353607" cy="394251"/>
          </a:xfrm>
          <a:prstGeom prst="rect">
            <a:avLst/>
          </a:prstGeom>
        </p:spPr>
      </p:pic>
    </p:spTree>
    <p:extLst>
      <p:ext uri="{BB962C8B-B14F-4D97-AF65-F5344CB8AC3E}">
        <p14:creationId xmlns:p14="http://schemas.microsoft.com/office/powerpoint/2010/main" val="126876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72279" y="215419"/>
            <a:ext cx="11834192" cy="6013103"/>
          </a:xfrm>
          <a:prstGeom prst="rect">
            <a:avLst/>
          </a:prstGeom>
          <a:solidFill>
            <a:schemeClr val="bg1"/>
          </a:solidFill>
          <a:ln w="9525" cap="flat" cmpd="sng" algn="ctr">
            <a:noFill/>
            <a:prstDash val="solid"/>
            <a:round/>
            <a:headEnd type="none" w="med" len="med"/>
            <a:tailEnd type="none" w="med" len="med"/>
          </a:ln>
          <a:effectLst>
            <a:outerShdw blurRad="50800" dist="12700" dir="2700000" algn="tl" rotWithShape="0">
              <a:prstClr val="black">
                <a:alpha val="75000"/>
              </a:prstClr>
            </a:outerShdw>
          </a:effectLst>
        </p:spPr>
        <p:txBody>
          <a:bodyPr/>
          <a:lstStyle/>
          <a:p>
            <a:pPr>
              <a:defRPr/>
            </a:pPr>
            <a:endParaRPr lang="fr-FR" sz="1800" dirty="0">
              <a:latin typeface="Roboto Condensed" panose="02000000000000000000" pitchFamily="2" charset="0"/>
              <a:ea typeface="Roboto Condensed" panose="02000000000000000000" pitchFamily="2" charset="0"/>
              <a:cs typeface="+mn-cs"/>
            </a:endParaRPr>
          </a:p>
        </p:txBody>
      </p:sp>
      <p:cxnSp>
        <p:nvCxnSpPr>
          <p:cNvPr id="9" name="Connecteur droit 7"/>
          <p:cNvCxnSpPr>
            <a:cxnSpLocks/>
          </p:cNvCxnSpPr>
          <p:nvPr userDrawn="1"/>
        </p:nvCxnSpPr>
        <p:spPr>
          <a:xfrm flipV="1">
            <a:off x="179389" y="980662"/>
            <a:ext cx="11827083" cy="415"/>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u contenu 2"/>
          <p:cNvSpPr>
            <a:spLocks noGrp="1"/>
          </p:cNvSpPr>
          <p:nvPr>
            <p:ph idx="1" hasCustomPrompt="1"/>
          </p:nvPr>
        </p:nvSpPr>
        <p:spPr>
          <a:xfrm>
            <a:off x="450691" y="1446028"/>
            <a:ext cx="11224475" cy="4583711"/>
          </a:xfrm>
        </p:spPr>
        <p:txBody>
          <a:bodyPr/>
          <a:lstStyle>
            <a:lvl1pPr>
              <a:defRPr/>
            </a:lvl1pPr>
            <a:lvl2pPr>
              <a:defRPr/>
            </a:lvl2pPr>
            <a:lvl3pPr>
              <a:defRPr/>
            </a:lvl3pPr>
          </a:lstStyle>
          <a:p>
            <a:pPr lvl="0"/>
            <a:r>
              <a:rPr lang="fr-FR" dirty="0"/>
              <a:t>Titre de niveau 1</a:t>
            </a:r>
          </a:p>
          <a:p>
            <a:pPr lvl="1"/>
            <a:r>
              <a:rPr lang="fr-FR" dirty="0"/>
              <a:t>Titre de niveau 2</a:t>
            </a:r>
          </a:p>
          <a:p>
            <a:pPr lvl="2"/>
            <a:r>
              <a:rPr lang="fr-FR" dirty="0" err="1"/>
              <a:t>Etc</a:t>
            </a:r>
            <a:endParaRPr lang="fr-FR" dirty="0"/>
          </a:p>
        </p:txBody>
      </p:sp>
      <p:pic>
        <p:nvPicPr>
          <p:cNvPr id="14" name="Imag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689" y="299628"/>
            <a:ext cx="1431003" cy="596824"/>
          </a:xfrm>
          <a:prstGeom prst="rect">
            <a:avLst/>
          </a:prstGeom>
        </p:spPr>
      </p:pic>
      <p:sp>
        <p:nvSpPr>
          <p:cNvPr id="10" name="Titre 1"/>
          <p:cNvSpPr>
            <a:spLocks noGrp="1"/>
          </p:cNvSpPr>
          <p:nvPr>
            <p:ph type="title" hasCustomPrompt="1"/>
          </p:nvPr>
        </p:nvSpPr>
        <p:spPr>
          <a:xfrm>
            <a:off x="1888802" y="215421"/>
            <a:ext cx="8951479" cy="765241"/>
          </a:xfrm>
        </p:spPr>
        <p:txBody>
          <a:bodyPr>
            <a:normAutofit/>
          </a:bodyPr>
          <a:lstStyle>
            <a:lvl1pPr algn="ctr">
              <a:defRPr sz="3200"/>
            </a:lvl1pPr>
          </a:lstStyle>
          <a:p>
            <a:r>
              <a:rPr lang="fr-FR" dirty="0"/>
              <a:t>Titre de la diapositive</a:t>
            </a:r>
          </a:p>
        </p:txBody>
      </p:sp>
      <p:sp>
        <p:nvSpPr>
          <p:cNvPr id="4" name="ZoneTexte 3"/>
          <p:cNvSpPr txBox="1"/>
          <p:nvPr userDrawn="1"/>
        </p:nvSpPr>
        <p:spPr>
          <a:xfrm>
            <a:off x="11409448" y="6338474"/>
            <a:ext cx="597025" cy="276999"/>
          </a:xfrm>
          <a:prstGeom prst="rect">
            <a:avLst/>
          </a:prstGeom>
          <a:noFill/>
        </p:spPr>
        <p:txBody>
          <a:bodyPr wrap="square" rtlCol="0">
            <a:spAutoFit/>
          </a:bodyPr>
          <a:lstStyle/>
          <a:p>
            <a:fld id="{6CEE6F2A-9FB2-4656-9A14-F8DF4840324F}" type="slidenum">
              <a:rPr lang="fr-FR" sz="1200" smtClean="0">
                <a:solidFill>
                  <a:srgbClr val="2A2E47"/>
                </a:solidFill>
              </a:rPr>
              <a:t>‹N°›</a:t>
            </a:fld>
            <a:endParaRPr lang="fr-FR" sz="1200" dirty="0">
              <a:solidFill>
                <a:srgbClr val="2A2E47"/>
              </a:solidFill>
            </a:endParaRPr>
          </a:p>
        </p:txBody>
      </p:sp>
    </p:spTree>
    <p:extLst>
      <p:ext uri="{BB962C8B-B14F-4D97-AF65-F5344CB8AC3E}">
        <p14:creationId xmlns:p14="http://schemas.microsoft.com/office/powerpoint/2010/main" val="189898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ux conten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72279" y="215419"/>
            <a:ext cx="11834192" cy="6013103"/>
          </a:xfrm>
          <a:prstGeom prst="rect">
            <a:avLst/>
          </a:prstGeom>
          <a:solidFill>
            <a:schemeClr val="bg1"/>
          </a:solidFill>
          <a:ln w="9525" cap="flat" cmpd="sng" algn="ctr">
            <a:noFill/>
            <a:prstDash val="solid"/>
            <a:round/>
            <a:headEnd type="none" w="med" len="med"/>
            <a:tailEnd type="none" w="med" len="med"/>
          </a:ln>
          <a:effectLst>
            <a:outerShdw blurRad="50800" dist="12700" dir="2700000" algn="tl" rotWithShape="0">
              <a:prstClr val="black">
                <a:alpha val="75000"/>
              </a:prstClr>
            </a:outerShdw>
          </a:effectLst>
        </p:spPr>
        <p:txBody>
          <a:bodyPr/>
          <a:lstStyle/>
          <a:p>
            <a:pPr>
              <a:defRPr/>
            </a:pPr>
            <a:endParaRPr lang="fr-FR" sz="1800" dirty="0">
              <a:latin typeface="Roboto Condensed" panose="02000000000000000000" pitchFamily="2" charset="0"/>
              <a:ea typeface="Roboto Condensed" panose="02000000000000000000" pitchFamily="2" charset="0"/>
              <a:cs typeface="+mn-cs"/>
            </a:endParaRPr>
          </a:p>
        </p:txBody>
      </p:sp>
      <p:cxnSp>
        <p:nvCxnSpPr>
          <p:cNvPr id="9" name="Connecteur droit 7"/>
          <p:cNvCxnSpPr>
            <a:cxnSpLocks/>
          </p:cNvCxnSpPr>
          <p:nvPr userDrawn="1"/>
        </p:nvCxnSpPr>
        <p:spPr>
          <a:xfrm flipV="1">
            <a:off x="179389" y="980662"/>
            <a:ext cx="11827083" cy="415"/>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u contenu 2"/>
          <p:cNvSpPr>
            <a:spLocks noGrp="1"/>
          </p:cNvSpPr>
          <p:nvPr>
            <p:ph idx="1" hasCustomPrompt="1"/>
          </p:nvPr>
        </p:nvSpPr>
        <p:spPr>
          <a:xfrm>
            <a:off x="450692" y="1446028"/>
            <a:ext cx="5114841" cy="4583711"/>
          </a:xfrm>
        </p:spPr>
        <p:txBody>
          <a:bodyPr/>
          <a:lstStyle>
            <a:lvl1pPr>
              <a:defRPr/>
            </a:lvl1pPr>
            <a:lvl2pPr>
              <a:defRPr/>
            </a:lvl2pPr>
            <a:lvl3pPr>
              <a:defRPr/>
            </a:lvl3pPr>
          </a:lstStyle>
          <a:p>
            <a:pPr lvl="0"/>
            <a:r>
              <a:rPr lang="fr-FR" dirty="0"/>
              <a:t>Titre de niveau 1</a:t>
            </a:r>
          </a:p>
          <a:p>
            <a:pPr lvl="1"/>
            <a:r>
              <a:rPr lang="fr-FR" dirty="0"/>
              <a:t>Titre de niveau 2</a:t>
            </a:r>
          </a:p>
          <a:p>
            <a:pPr lvl="2"/>
            <a:r>
              <a:rPr lang="fr-FR" dirty="0" err="1"/>
              <a:t>Etc</a:t>
            </a:r>
            <a:endParaRPr lang="fr-FR" dirty="0"/>
          </a:p>
        </p:txBody>
      </p:sp>
      <p:pic>
        <p:nvPicPr>
          <p:cNvPr id="14" name="Imag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0689" y="299628"/>
            <a:ext cx="1431003" cy="596824"/>
          </a:xfrm>
          <a:prstGeom prst="rect">
            <a:avLst/>
          </a:prstGeom>
        </p:spPr>
      </p:pic>
      <p:sp>
        <p:nvSpPr>
          <p:cNvPr id="10" name="Titre 1"/>
          <p:cNvSpPr>
            <a:spLocks noGrp="1"/>
          </p:cNvSpPr>
          <p:nvPr>
            <p:ph type="title" hasCustomPrompt="1"/>
          </p:nvPr>
        </p:nvSpPr>
        <p:spPr>
          <a:xfrm>
            <a:off x="1888802" y="215421"/>
            <a:ext cx="8951479" cy="765241"/>
          </a:xfrm>
        </p:spPr>
        <p:txBody>
          <a:bodyPr>
            <a:normAutofit/>
          </a:bodyPr>
          <a:lstStyle>
            <a:lvl1pPr algn="ctr">
              <a:defRPr sz="3200"/>
            </a:lvl1pPr>
          </a:lstStyle>
          <a:p>
            <a:r>
              <a:rPr lang="fr-FR" dirty="0"/>
              <a:t>Titre de la diapositive</a:t>
            </a:r>
          </a:p>
        </p:txBody>
      </p:sp>
      <p:sp>
        <p:nvSpPr>
          <p:cNvPr id="4" name="ZoneTexte 3"/>
          <p:cNvSpPr txBox="1"/>
          <p:nvPr userDrawn="1"/>
        </p:nvSpPr>
        <p:spPr>
          <a:xfrm>
            <a:off x="11409448" y="6338474"/>
            <a:ext cx="597025" cy="276999"/>
          </a:xfrm>
          <a:prstGeom prst="rect">
            <a:avLst/>
          </a:prstGeom>
          <a:noFill/>
        </p:spPr>
        <p:txBody>
          <a:bodyPr wrap="square" rtlCol="0">
            <a:spAutoFit/>
          </a:bodyPr>
          <a:lstStyle/>
          <a:p>
            <a:fld id="{6CEE6F2A-9FB2-4656-9A14-F8DF4840324F}" type="slidenum">
              <a:rPr lang="fr-FR" sz="1200" smtClean="0">
                <a:solidFill>
                  <a:srgbClr val="2A2E47"/>
                </a:solidFill>
              </a:rPr>
              <a:t>‹N°›</a:t>
            </a:fld>
            <a:endParaRPr lang="fr-FR" sz="1200" dirty="0">
              <a:solidFill>
                <a:srgbClr val="2A2E47"/>
              </a:solidFill>
            </a:endParaRPr>
          </a:p>
        </p:txBody>
      </p:sp>
      <p:sp>
        <p:nvSpPr>
          <p:cNvPr id="11" name="Espace réservé du contenu 2">
            <a:extLst>
              <a:ext uri="{FF2B5EF4-FFF2-40B4-BE49-F238E27FC236}">
                <a16:creationId xmlns:a16="http://schemas.microsoft.com/office/drawing/2014/main" id="{6877DCDF-5A87-49FE-AE92-795AA82CE5BA}"/>
              </a:ext>
            </a:extLst>
          </p:cNvPr>
          <p:cNvSpPr>
            <a:spLocks noGrp="1"/>
          </p:cNvSpPr>
          <p:nvPr>
            <p:ph idx="10" hasCustomPrompt="1"/>
          </p:nvPr>
        </p:nvSpPr>
        <p:spPr>
          <a:xfrm>
            <a:off x="6626472" y="1446027"/>
            <a:ext cx="5114841" cy="4583711"/>
          </a:xfrm>
        </p:spPr>
        <p:txBody>
          <a:bodyPr/>
          <a:lstStyle>
            <a:lvl1pPr>
              <a:defRPr/>
            </a:lvl1pPr>
            <a:lvl2pPr>
              <a:defRPr/>
            </a:lvl2pPr>
            <a:lvl3pPr>
              <a:defRPr/>
            </a:lvl3pPr>
          </a:lstStyle>
          <a:p>
            <a:pPr lvl="0"/>
            <a:r>
              <a:rPr lang="fr-FR" dirty="0"/>
              <a:t>Titre de niveau 1</a:t>
            </a:r>
          </a:p>
          <a:p>
            <a:pPr lvl="1"/>
            <a:r>
              <a:rPr lang="fr-FR" dirty="0"/>
              <a:t>Titre de niveau 2</a:t>
            </a:r>
          </a:p>
          <a:p>
            <a:pPr lvl="2"/>
            <a:r>
              <a:rPr lang="fr-FR" dirty="0" err="1"/>
              <a:t>Etc</a:t>
            </a:r>
            <a:endParaRPr lang="fr-FR" dirty="0"/>
          </a:p>
        </p:txBody>
      </p:sp>
    </p:spTree>
    <p:extLst>
      <p:ext uri="{BB962C8B-B14F-4D97-AF65-F5344CB8AC3E}">
        <p14:creationId xmlns:p14="http://schemas.microsoft.com/office/powerpoint/2010/main" val="340782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Google Shape;49;p10">
            <a:extLst>
              <a:ext uri="{FF2B5EF4-FFF2-40B4-BE49-F238E27FC236}">
                <a16:creationId xmlns:a16="http://schemas.microsoft.com/office/drawing/2014/main" id="{0B00CE18-0EDF-4EBA-B1BA-2FC7626FAB68}"/>
              </a:ext>
            </a:extLst>
          </p:cNvPr>
          <p:cNvPicPr preferRelativeResize="0"/>
          <p:nvPr userDrawn="1"/>
        </p:nvPicPr>
        <p:blipFill rotWithShape="1">
          <a:blip r:embed="rId2">
            <a:alphaModFix/>
          </a:blip>
          <a:srcRect/>
          <a:stretch/>
        </p:blipFill>
        <p:spPr>
          <a:xfrm>
            <a:off x="10463194" y="85450"/>
            <a:ext cx="1305145" cy="557286"/>
          </a:xfrm>
          <a:prstGeom prst="rect">
            <a:avLst/>
          </a:prstGeom>
          <a:noFill/>
          <a:ln>
            <a:noFill/>
          </a:ln>
        </p:spPr>
      </p:pic>
      <p:sp>
        <p:nvSpPr>
          <p:cNvPr id="7" name="Google Shape;46;p10">
            <a:extLst>
              <a:ext uri="{FF2B5EF4-FFF2-40B4-BE49-F238E27FC236}">
                <a16:creationId xmlns:a16="http://schemas.microsoft.com/office/drawing/2014/main" id="{B6689BF9-23DC-47EF-981B-17821CEBF89D}"/>
              </a:ext>
            </a:extLst>
          </p:cNvPr>
          <p:cNvSpPr/>
          <p:nvPr userDrawn="1"/>
        </p:nvSpPr>
        <p:spPr>
          <a:xfrm>
            <a:off x="521551" y="688242"/>
            <a:ext cx="11246788" cy="910150"/>
          </a:xfrm>
          <a:prstGeom prst="rect">
            <a:avLst/>
          </a:prstGeom>
          <a:solidFill>
            <a:srgbClr val="202C41"/>
          </a:solid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75BD25"/>
              </a:buClr>
              <a:buSzPts val="2400"/>
              <a:buFont typeface="Arial"/>
              <a:buNone/>
            </a:pPr>
            <a:endParaRPr sz="2400" b="1" i="0" u="none" strike="noStrike" cap="none">
              <a:solidFill>
                <a:srgbClr val="D8D8D8"/>
              </a:solidFill>
              <a:latin typeface="Arial"/>
              <a:ea typeface="Arial"/>
              <a:cs typeface="Arial"/>
              <a:sym typeface="Arial"/>
            </a:endParaRPr>
          </a:p>
        </p:txBody>
      </p:sp>
      <p:sp>
        <p:nvSpPr>
          <p:cNvPr id="2" name="Titre 1">
            <a:extLst>
              <a:ext uri="{FF2B5EF4-FFF2-40B4-BE49-F238E27FC236}">
                <a16:creationId xmlns:a16="http://schemas.microsoft.com/office/drawing/2014/main" id="{0C77925D-67C6-4B26-A067-A4531ED007FD}"/>
              </a:ext>
            </a:extLst>
          </p:cNvPr>
          <p:cNvSpPr>
            <a:spLocks noGrp="1"/>
          </p:cNvSpPr>
          <p:nvPr>
            <p:ph type="title"/>
          </p:nvPr>
        </p:nvSpPr>
        <p:spPr>
          <a:xfrm>
            <a:off x="648000" y="792000"/>
            <a:ext cx="11016000" cy="720000"/>
          </a:xfrm>
        </p:spPr>
        <p:txBody>
          <a:bodyPr/>
          <a:lstStyle>
            <a:lvl1pPr>
              <a:defRPr>
                <a:latin typeface="Verdana" panose="020B0604030504040204" pitchFamily="34" charset="0"/>
                <a:ea typeface="Verdana" panose="020B060403050404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EF678B8C-F66F-4037-981D-09321A841EDA}"/>
              </a:ext>
            </a:extLst>
          </p:cNvPr>
          <p:cNvSpPr>
            <a:spLocks noGrp="1"/>
          </p:cNvSpPr>
          <p:nvPr>
            <p:ph idx="1"/>
          </p:nvPr>
        </p:nvSpPr>
        <p:spPr>
          <a:xfrm>
            <a:off x="521551" y="1825624"/>
            <a:ext cx="11246788" cy="4578572"/>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C4D6EA76-649A-419E-BE70-EEAA28CED76E}"/>
              </a:ext>
            </a:extLst>
          </p:cNvPr>
          <p:cNvSpPr>
            <a:spLocks noGrp="1"/>
          </p:cNvSpPr>
          <p:nvPr>
            <p:ph type="sldNum" sz="quarter" idx="12"/>
          </p:nvPr>
        </p:nvSpPr>
        <p:spPr>
          <a:xfrm>
            <a:off x="10440000" y="6444000"/>
            <a:ext cx="1332000" cy="360000"/>
          </a:xfrm>
        </p:spPr>
        <p:txBody>
          <a:bodyPr/>
          <a:lstStyle>
            <a:lvl1pPr>
              <a:defRPr>
                <a:solidFill>
                  <a:srgbClr val="5C5C5C"/>
                </a:solidFill>
              </a:defRPr>
            </a:lvl1pPr>
          </a:lstStyle>
          <a:p>
            <a:fld id="{DD386231-75AE-47D3-8492-9D02F6AB885A}" type="slidenum">
              <a:rPr lang="fr-FR" smtClean="0"/>
              <a:pPr/>
              <a:t>‹N°›</a:t>
            </a:fld>
            <a:endParaRPr lang="fr-FR" dirty="0"/>
          </a:p>
        </p:txBody>
      </p:sp>
    </p:spTree>
    <p:extLst>
      <p:ext uri="{BB962C8B-B14F-4D97-AF65-F5344CB8AC3E}">
        <p14:creationId xmlns:p14="http://schemas.microsoft.com/office/powerpoint/2010/main" val="3767352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084D89-73FF-48F3-B8F2-59DEB59456FD}" type="datetimeFigureOut">
              <a:rPr lang="fr-FR" smtClean="0"/>
              <a:t>16/09/2024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E5FB4E-CA9D-4985-905D-18D455FDEE56}" type="slidenum">
              <a:rPr lang="fr-FR" smtClean="0"/>
              <a:t>‹N°›</a:t>
            </a:fld>
            <a:endParaRPr lang="fr-F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4566" y="6095998"/>
            <a:ext cx="1947567" cy="690847"/>
          </a:xfrm>
          <a:prstGeom prst="rect">
            <a:avLst/>
          </a:prstGeom>
        </p:spPr>
      </p:pic>
      <p:pic>
        <p:nvPicPr>
          <p:cNvPr id="10" name="Imag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83002" y="5920649"/>
            <a:ext cx="833629" cy="895723"/>
          </a:xfrm>
          <a:prstGeom prst="rect">
            <a:avLst/>
          </a:prstGeom>
        </p:spPr>
      </p:pic>
      <p:pic>
        <p:nvPicPr>
          <p:cNvPr id="11" name="Imag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89443" y="6210449"/>
            <a:ext cx="731797" cy="526292"/>
          </a:xfrm>
          <a:prstGeom prst="rect">
            <a:avLst/>
          </a:prstGeom>
        </p:spPr>
      </p:pic>
      <p:pic>
        <p:nvPicPr>
          <p:cNvPr id="12" name="Image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40301" y="6074820"/>
            <a:ext cx="5098284" cy="712024"/>
          </a:xfrm>
          <a:prstGeom prst="rect">
            <a:avLst/>
          </a:prstGeom>
        </p:spPr>
      </p:pic>
    </p:spTree>
    <p:extLst>
      <p:ext uri="{BB962C8B-B14F-4D97-AF65-F5344CB8AC3E}">
        <p14:creationId xmlns:p14="http://schemas.microsoft.com/office/powerpoint/2010/main" val="2253361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2461348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4" name="Image 3">
            <a:extLst>
              <a:ext uri="{FF2B5EF4-FFF2-40B4-BE49-F238E27FC236}">
                <a16:creationId xmlns:a16="http://schemas.microsoft.com/office/drawing/2014/main" id="{586F0E79-4693-9248-A9DE-08D20470E273}"/>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1056059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354569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3054588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78816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EDEC09-1D4F-AF4F-BDB0-B3E7D68AD330}"/>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2571879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2229245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4" name="Image 3">
            <a:extLst>
              <a:ext uri="{FF2B5EF4-FFF2-40B4-BE49-F238E27FC236}">
                <a16:creationId xmlns:a16="http://schemas.microsoft.com/office/drawing/2014/main" id="{586F0E79-4693-9248-A9DE-08D20470E273}"/>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2351765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259719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8" name="Google Shape;28;p6">
            <a:extLst>
              <a:ext uri="{FF2B5EF4-FFF2-40B4-BE49-F238E27FC236}">
                <a16:creationId xmlns:a16="http://schemas.microsoft.com/office/drawing/2014/main" id="{3902793C-3A09-4E7A-B70E-86A7930CF24F}"/>
              </a:ext>
            </a:extLst>
          </p:cNvPr>
          <p:cNvSpPr/>
          <p:nvPr userDrawn="1"/>
        </p:nvSpPr>
        <p:spPr>
          <a:xfrm>
            <a:off x="9550400" y="0"/>
            <a:ext cx="2641600" cy="6858000"/>
          </a:xfrm>
          <a:prstGeom prst="rect">
            <a:avLst/>
          </a:prstGeom>
          <a:solidFill>
            <a:srgbClr val="E746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7" name="Google Shape;29;p6">
            <a:extLst>
              <a:ext uri="{FF2B5EF4-FFF2-40B4-BE49-F238E27FC236}">
                <a16:creationId xmlns:a16="http://schemas.microsoft.com/office/drawing/2014/main" id="{9C26227D-8DB9-4E7F-8664-5D4829EC49F3}"/>
              </a:ext>
            </a:extLst>
          </p:cNvPr>
          <p:cNvSpPr/>
          <p:nvPr userDrawn="1"/>
        </p:nvSpPr>
        <p:spPr>
          <a:xfrm>
            <a:off x="250371" y="228600"/>
            <a:ext cx="11691259" cy="6400800"/>
          </a:xfrm>
          <a:prstGeom prst="rect">
            <a:avLst/>
          </a:prstGeom>
          <a:solidFill>
            <a:srgbClr val="202C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2" name="Titre 1">
            <a:extLst>
              <a:ext uri="{FF2B5EF4-FFF2-40B4-BE49-F238E27FC236}">
                <a16:creationId xmlns:a16="http://schemas.microsoft.com/office/drawing/2014/main" id="{7212D8C9-F761-4049-854F-ECC48F6F848A}"/>
              </a:ext>
            </a:extLst>
          </p:cNvPr>
          <p:cNvSpPr>
            <a:spLocks noGrp="1"/>
          </p:cNvSpPr>
          <p:nvPr>
            <p:ph type="title"/>
          </p:nvPr>
        </p:nvSpPr>
        <p:spPr>
          <a:xfrm>
            <a:off x="831850" y="1709738"/>
            <a:ext cx="10515600" cy="2852737"/>
          </a:xfrm>
        </p:spPr>
        <p:txBody>
          <a:bodyPr anchor="b">
            <a:normAutofit/>
          </a:bodyPr>
          <a:lstStyle>
            <a:lvl1pPr marR="0" algn="l" rtl="0">
              <a:lnSpc>
                <a:spcPct val="90000"/>
              </a:lnSpc>
              <a:spcBef>
                <a:spcPts val="0"/>
              </a:spcBef>
              <a:spcAft>
                <a:spcPts val="0"/>
              </a:spcAft>
              <a:buClr>
                <a:schemeClr val="lt1"/>
              </a:buClr>
              <a:buSzPts val="3700"/>
              <a:buFont typeface="Montserrat"/>
              <a:buNone/>
              <a:defRPr lang="fr-FR" sz="5400" b="1" i="0" u="none" strike="noStrike" cap="none" dirty="0">
                <a:solidFill>
                  <a:schemeClr val="lt1"/>
                </a:solidFill>
                <a:latin typeface="Verdana" panose="020B0604030504040204" pitchFamily="34" charset="0"/>
                <a:ea typeface="Verdana" panose="020B0604030504040204" pitchFamily="34" charset="0"/>
                <a:cs typeface="Verdana" panose="020B0604030504040204" pitchFamily="34" charset="0"/>
                <a:sym typeface="Montserrat"/>
              </a:defRPr>
            </a:lvl1pPr>
          </a:lstStyle>
          <a:p>
            <a:r>
              <a:rPr lang="fr-FR" dirty="0"/>
              <a:t>Modifiez le style du titre</a:t>
            </a:r>
          </a:p>
        </p:txBody>
      </p:sp>
      <p:sp>
        <p:nvSpPr>
          <p:cNvPr id="3" name="Espace réservé du texte 2">
            <a:extLst>
              <a:ext uri="{FF2B5EF4-FFF2-40B4-BE49-F238E27FC236}">
                <a16:creationId xmlns:a16="http://schemas.microsoft.com/office/drawing/2014/main" id="{9E6E8BA9-0D5D-439C-B002-51A988393B28}"/>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Tree>
    <p:extLst>
      <p:ext uri="{BB962C8B-B14F-4D97-AF65-F5344CB8AC3E}">
        <p14:creationId xmlns:p14="http://schemas.microsoft.com/office/powerpoint/2010/main" val="2956716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324194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50371" y="228600"/>
            <a:ext cx="11691259" cy="640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1793707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50371" y="228600"/>
            <a:ext cx="11691259" cy="64008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3280733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394484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EDEC09-1D4F-AF4F-BDB0-B3E7D68AD330}"/>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153741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Google Shape;49;p10">
            <a:extLst>
              <a:ext uri="{FF2B5EF4-FFF2-40B4-BE49-F238E27FC236}">
                <a16:creationId xmlns:a16="http://schemas.microsoft.com/office/drawing/2014/main" id="{DD6C1A41-F790-4005-BF30-A6A46F99D533}"/>
              </a:ext>
            </a:extLst>
          </p:cNvPr>
          <p:cNvPicPr preferRelativeResize="0"/>
          <p:nvPr userDrawn="1"/>
        </p:nvPicPr>
        <p:blipFill rotWithShape="1">
          <a:blip r:embed="rId2">
            <a:alphaModFix/>
          </a:blip>
          <a:srcRect/>
          <a:stretch/>
        </p:blipFill>
        <p:spPr>
          <a:xfrm>
            <a:off x="10463194" y="85450"/>
            <a:ext cx="1305145" cy="557286"/>
          </a:xfrm>
          <a:prstGeom prst="rect">
            <a:avLst/>
          </a:prstGeom>
          <a:noFill/>
          <a:ln>
            <a:noFill/>
          </a:ln>
        </p:spPr>
      </p:pic>
      <p:sp>
        <p:nvSpPr>
          <p:cNvPr id="8" name="Google Shape;46;p10">
            <a:extLst>
              <a:ext uri="{FF2B5EF4-FFF2-40B4-BE49-F238E27FC236}">
                <a16:creationId xmlns:a16="http://schemas.microsoft.com/office/drawing/2014/main" id="{4FE9FAFB-1A3E-40DC-B6E8-FCD30842B1A7}"/>
              </a:ext>
            </a:extLst>
          </p:cNvPr>
          <p:cNvSpPr/>
          <p:nvPr userDrawn="1"/>
        </p:nvSpPr>
        <p:spPr>
          <a:xfrm>
            <a:off x="521551" y="688242"/>
            <a:ext cx="11246788" cy="910150"/>
          </a:xfrm>
          <a:prstGeom prst="rect">
            <a:avLst/>
          </a:prstGeom>
          <a:solidFill>
            <a:srgbClr val="202C41"/>
          </a:solid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75BD25"/>
              </a:buClr>
              <a:buSzPts val="2400"/>
              <a:buFont typeface="Arial"/>
              <a:buNone/>
            </a:pPr>
            <a:endParaRPr sz="2400" b="1" i="0" u="none" strike="noStrike" cap="none">
              <a:solidFill>
                <a:srgbClr val="D8D8D8"/>
              </a:solidFill>
              <a:latin typeface="Arial"/>
              <a:ea typeface="Arial"/>
              <a:cs typeface="Arial"/>
              <a:sym typeface="Arial"/>
            </a:endParaRPr>
          </a:p>
        </p:txBody>
      </p:sp>
      <p:sp>
        <p:nvSpPr>
          <p:cNvPr id="2" name="Titre 1">
            <a:extLst>
              <a:ext uri="{FF2B5EF4-FFF2-40B4-BE49-F238E27FC236}">
                <a16:creationId xmlns:a16="http://schemas.microsoft.com/office/drawing/2014/main" id="{E9403B43-1F1F-4872-93C5-6A43F9CA6D59}"/>
              </a:ext>
            </a:extLst>
          </p:cNvPr>
          <p:cNvSpPr>
            <a:spLocks noGrp="1"/>
          </p:cNvSpPr>
          <p:nvPr>
            <p:ph type="title"/>
          </p:nvPr>
        </p:nvSpPr>
        <p:spPr>
          <a:xfrm>
            <a:off x="648000" y="792000"/>
            <a:ext cx="11016000" cy="720000"/>
          </a:xfrm>
        </p:spPr>
        <p:txBody>
          <a:bodyPr/>
          <a:lstStyle>
            <a:lvl1pPr>
              <a:defRPr>
                <a:latin typeface="+mn-lt"/>
              </a:defRPr>
            </a:lvl1pPr>
          </a:lstStyle>
          <a:p>
            <a:r>
              <a:rPr lang="fr-FR" dirty="0"/>
              <a:t>Modifiez le style du titre</a:t>
            </a:r>
          </a:p>
        </p:txBody>
      </p:sp>
      <p:sp>
        <p:nvSpPr>
          <p:cNvPr id="3" name="Espace réservé du contenu 2">
            <a:extLst>
              <a:ext uri="{FF2B5EF4-FFF2-40B4-BE49-F238E27FC236}">
                <a16:creationId xmlns:a16="http://schemas.microsoft.com/office/drawing/2014/main" id="{5F6FE0A5-5CE8-4F46-97F4-0BF3DD62E6D0}"/>
              </a:ext>
            </a:extLst>
          </p:cNvPr>
          <p:cNvSpPr>
            <a:spLocks noGrp="1"/>
          </p:cNvSpPr>
          <p:nvPr>
            <p:ph sz="half" idx="1"/>
          </p:nvPr>
        </p:nvSpPr>
        <p:spPr>
          <a:xfrm>
            <a:off x="521551" y="1825625"/>
            <a:ext cx="5498249" cy="45976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30527C3-3E7F-4A08-8179-D8112ED2A217}"/>
              </a:ext>
            </a:extLst>
          </p:cNvPr>
          <p:cNvSpPr>
            <a:spLocks noGrp="1"/>
          </p:cNvSpPr>
          <p:nvPr>
            <p:ph sz="half" idx="2"/>
          </p:nvPr>
        </p:nvSpPr>
        <p:spPr>
          <a:xfrm>
            <a:off x="6172199" y="1825624"/>
            <a:ext cx="5596139" cy="459762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numéro de diapositive 5">
            <a:extLst>
              <a:ext uri="{FF2B5EF4-FFF2-40B4-BE49-F238E27FC236}">
                <a16:creationId xmlns:a16="http://schemas.microsoft.com/office/drawing/2014/main" id="{555CD065-984F-44E3-9E66-74034E28E3A5}"/>
              </a:ext>
            </a:extLst>
          </p:cNvPr>
          <p:cNvSpPr txBox="1">
            <a:spLocks/>
          </p:cNvSpPr>
          <p:nvPr userDrawn="1"/>
        </p:nvSpPr>
        <p:spPr>
          <a:xfrm>
            <a:off x="10440000" y="6444000"/>
            <a:ext cx="1332000" cy="360000"/>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C39F200E-692B-4A9D-A93D-DFF84474A77E}" type="slidenum">
              <a:rPr lang="fr-FR" smtClean="0">
                <a:solidFill>
                  <a:srgbClr val="5C5C5C"/>
                </a:solidFill>
              </a:rPr>
              <a:pPr/>
              <a:t>‹N°›</a:t>
            </a:fld>
            <a:endParaRPr lang="fr-FR" dirty="0">
              <a:solidFill>
                <a:srgbClr val="5C5C5C"/>
              </a:solidFill>
            </a:endParaRPr>
          </a:p>
        </p:txBody>
      </p:sp>
    </p:spTree>
    <p:extLst>
      <p:ext uri="{BB962C8B-B14F-4D97-AF65-F5344CB8AC3E}">
        <p14:creationId xmlns:p14="http://schemas.microsoft.com/office/powerpoint/2010/main" val="110195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201981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103027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4" name="Image 3">
            <a:extLst>
              <a:ext uri="{FF2B5EF4-FFF2-40B4-BE49-F238E27FC236}">
                <a16:creationId xmlns:a16="http://schemas.microsoft.com/office/drawing/2014/main" id="{586F0E79-4693-9248-A9DE-08D20470E273}"/>
              </a:ext>
            </a:extLst>
          </p:cNvPr>
          <p:cNvPicPr>
            <a:picLocks noChangeAspect="1"/>
          </p:cNvPicPr>
          <p:nvPr userDrawn="1"/>
        </p:nvPicPr>
        <p:blipFill>
          <a:blip r:embed="rId2"/>
          <a:stretch>
            <a:fillRect/>
          </a:stretch>
        </p:blipFill>
        <p:spPr>
          <a:xfrm>
            <a:off x="11143271" y="609674"/>
            <a:ext cx="538775" cy="335092"/>
          </a:xfrm>
          <a:prstGeom prst="rect">
            <a:avLst/>
          </a:prstGeom>
        </p:spPr>
      </p:pic>
    </p:spTree>
    <p:extLst>
      <p:ext uri="{BB962C8B-B14F-4D97-AF65-F5344CB8AC3E}">
        <p14:creationId xmlns:p14="http://schemas.microsoft.com/office/powerpoint/2010/main" val="256695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08397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23491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oogle Shape;49;p10">
            <a:extLst>
              <a:ext uri="{FF2B5EF4-FFF2-40B4-BE49-F238E27FC236}">
                <a16:creationId xmlns:a16="http://schemas.microsoft.com/office/drawing/2014/main" id="{7B212687-CAAC-42A6-B270-8AD4DF6267F5}"/>
              </a:ext>
            </a:extLst>
          </p:cNvPr>
          <p:cNvPicPr preferRelativeResize="0"/>
          <p:nvPr userDrawn="1"/>
        </p:nvPicPr>
        <p:blipFill rotWithShape="1">
          <a:blip r:embed="rId11">
            <a:alphaModFix/>
          </a:blip>
          <a:srcRect/>
          <a:stretch/>
        </p:blipFill>
        <p:spPr>
          <a:xfrm>
            <a:off x="10463194" y="85450"/>
            <a:ext cx="1305145" cy="557286"/>
          </a:xfrm>
          <a:prstGeom prst="rect">
            <a:avLst/>
          </a:prstGeom>
          <a:noFill/>
          <a:ln>
            <a:noFill/>
          </a:ln>
        </p:spPr>
      </p:pic>
      <p:sp>
        <p:nvSpPr>
          <p:cNvPr id="8" name="Google Shape;46;p10">
            <a:extLst>
              <a:ext uri="{FF2B5EF4-FFF2-40B4-BE49-F238E27FC236}">
                <a16:creationId xmlns:a16="http://schemas.microsoft.com/office/drawing/2014/main" id="{86A41C8B-EE5C-41CE-8E0E-D0C5791522A9}"/>
              </a:ext>
            </a:extLst>
          </p:cNvPr>
          <p:cNvSpPr/>
          <p:nvPr userDrawn="1"/>
        </p:nvSpPr>
        <p:spPr>
          <a:xfrm>
            <a:off x="521551" y="688242"/>
            <a:ext cx="11246788" cy="910150"/>
          </a:xfrm>
          <a:prstGeom prst="rect">
            <a:avLst/>
          </a:prstGeom>
          <a:solidFill>
            <a:srgbClr val="202C41"/>
          </a:solidFill>
          <a:ln>
            <a:noFill/>
          </a:ln>
        </p:spPr>
        <p:txBody>
          <a:bodyPr spcFirstLastPara="1" wrap="square" lIns="90000" tIns="46800" rIns="90000" bIns="46800" anchor="t" anchorCtr="0">
            <a:noAutofit/>
          </a:bodyPr>
          <a:lstStyle/>
          <a:p>
            <a:pPr marL="342900" marR="0" lvl="0" indent="-342900" algn="l" rtl="0">
              <a:lnSpc>
                <a:spcPct val="100000"/>
              </a:lnSpc>
              <a:spcBef>
                <a:spcPts val="0"/>
              </a:spcBef>
              <a:spcAft>
                <a:spcPts val="0"/>
              </a:spcAft>
              <a:buClr>
                <a:srgbClr val="75BD25"/>
              </a:buClr>
              <a:buSzPts val="2400"/>
              <a:buFont typeface="Arial"/>
              <a:buNone/>
            </a:pPr>
            <a:endParaRPr sz="2400" b="1" i="0" u="none" strike="noStrike" cap="none">
              <a:solidFill>
                <a:srgbClr val="D8D8D8"/>
              </a:solidFill>
              <a:latin typeface="Arial"/>
              <a:ea typeface="Arial"/>
              <a:cs typeface="Arial"/>
              <a:sym typeface="Arial"/>
            </a:endParaRPr>
          </a:p>
        </p:txBody>
      </p:sp>
      <p:sp>
        <p:nvSpPr>
          <p:cNvPr id="2" name="Espace réservé du titre 1">
            <a:extLst>
              <a:ext uri="{FF2B5EF4-FFF2-40B4-BE49-F238E27FC236}">
                <a16:creationId xmlns:a16="http://schemas.microsoft.com/office/drawing/2014/main" id="{8642FF0B-AA67-4DD8-BDC3-A7307DF9A6FA}"/>
              </a:ext>
            </a:extLst>
          </p:cNvPr>
          <p:cNvSpPr>
            <a:spLocks noGrp="1"/>
          </p:cNvSpPr>
          <p:nvPr>
            <p:ph type="title"/>
          </p:nvPr>
        </p:nvSpPr>
        <p:spPr>
          <a:xfrm>
            <a:off x="648000" y="792000"/>
            <a:ext cx="11016000" cy="720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CE8D0EC-BA7B-42F2-AE9B-6ADE0B138E3B}"/>
              </a:ext>
            </a:extLst>
          </p:cNvPr>
          <p:cNvSpPr>
            <a:spLocks noGrp="1"/>
          </p:cNvSpPr>
          <p:nvPr>
            <p:ph type="body" idx="1"/>
          </p:nvPr>
        </p:nvSpPr>
        <p:spPr>
          <a:xfrm>
            <a:off x="521551" y="1825625"/>
            <a:ext cx="11246788" cy="4626196"/>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D14CAA08-2E40-46FE-AE8F-81D53499DED4}"/>
              </a:ext>
            </a:extLst>
          </p:cNvPr>
          <p:cNvSpPr>
            <a:spLocks noGrp="1"/>
          </p:cNvSpPr>
          <p:nvPr>
            <p:ph type="sldNum" sz="quarter" idx="4"/>
          </p:nvPr>
        </p:nvSpPr>
        <p:spPr>
          <a:xfrm>
            <a:off x="10440000" y="6444000"/>
            <a:ext cx="1332000" cy="360000"/>
          </a:xfrm>
          <a:prstGeom prst="rect">
            <a:avLst/>
          </a:prstGeom>
        </p:spPr>
        <p:txBody>
          <a:bodyPr vert="horz" lIns="91440" tIns="45720" rIns="91440" bIns="45720" rtlCol="0" anchor="ctr"/>
          <a:lstStyle>
            <a:lvl1pPr algn="r">
              <a:defRPr sz="1200">
                <a:solidFill>
                  <a:srgbClr val="5C5C5C"/>
                </a:solidFill>
              </a:defRPr>
            </a:lvl1pPr>
          </a:lstStyle>
          <a:p>
            <a:fld id="{C39F200E-692B-4A9D-A93D-DFF84474A77E}" type="slidenum">
              <a:rPr lang="fr-FR" smtClean="0"/>
              <a:pPr/>
              <a:t>‹N°›</a:t>
            </a:fld>
            <a:endParaRPr lang="fr-FR"/>
          </a:p>
        </p:txBody>
      </p:sp>
    </p:spTree>
    <p:extLst>
      <p:ext uri="{BB962C8B-B14F-4D97-AF65-F5344CB8AC3E}">
        <p14:creationId xmlns:p14="http://schemas.microsoft.com/office/powerpoint/2010/main" val="15549420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4260" r:id="rId5"/>
    <p:sldLayoutId id="2147484261" r:id="rId6"/>
    <p:sldLayoutId id="2147483757" r:id="rId7"/>
    <p:sldLayoutId id="2147483690" r:id="rId8"/>
    <p:sldLayoutId id="2147483669"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Verdana" panose="020B0604030504040204" pitchFamily="34" charset="0"/>
          <a:ea typeface="Verdana" panose="020B0604030504040204" pitchFamily="34" charset="0"/>
          <a:cs typeface="Arial" panose="020B0604020202020204" pitchFamily="34" charset="0"/>
        </a:defRPr>
      </a:lvl1pPr>
    </p:titleStyle>
    <p:bodyStyle>
      <a:lvl1pPr marL="358775" indent="-358775" algn="l" defTabSz="914400" rtl="0" eaLnBrk="1" latinLnBrk="0" hangingPunct="1">
        <a:lnSpc>
          <a:spcPct val="100000"/>
        </a:lnSpc>
        <a:spcBef>
          <a:spcPts val="1200"/>
        </a:spcBef>
        <a:spcAft>
          <a:spcPts val="1000"/>
        </a:spcAft>
        <a:buSzPct val="75000"/>
        <a:buFont typeface="Wingdings 3" panose="05040102010807070707" pitchFamily="18" charset="2"/>
        <a:buChar char="u"/>
        <a:defRPr sz="2800" kern="1200">
          <a:solidFill>
            <a:srgbClr val="242D45"/>
          </a:solidFill>
          <a:latin typeface="Verdana" panose="020B0604030504040204" pitchFamily="34" charset="0"/>
          <a:ea typeface="Verdana" panose="020B0604030504040204" pitchFamily="34" charset="0"/>
          <a:cs typeface="+mn-cs"/>
        </a:defRPr>
      </a:lvl1pPr>
      <a:lvl2pPr marL="717550" indent="-358775" algn="l" defTabSz="914400" rtl="0" eaLnBrk="1" latinLnBrk="0" hangingPunct="1">
        <a:lnSpc>
          <a:spcPct val="100000"/>
        </a:lnSpc>
        <a:spcBef>
          <a:spcPts val="800"/>
        </a:spcBef>
        <a:spcAft>
          <a:spcPts val="600"/>
        </a:spcAft>
        <a:buSzPct val="75000"/>
        <a:buFont typeface="Wingdings 3" panose="05040102010807070707" pitchFamily="18" charset="2"/>
        <a:buChar char="u"/>
        <a:tabLst/>
        <a:defRPr sz="2400" kern="1200">
          <a:solidFill>
            <a:srgbClr val="E06436"/>
          </a:solidFill>
          <a:latin typeface="Verdana" panose="020B0604030504040204" pitchFamily="34" charset="0"/>
          <a:ea typeface="Verdana" panose="020B0604030504040204" pitchFamily="34" charset="0"/>
          <a:cs typeface="+mn-cs"/>
        </a:defRPr>
      </a:lvl2pPr>
      <a:lvl3pPr marL="1076325" indent="-358775" algn="l" defTabSz="914400" rtl="0" eaLnBrk="1" latinLnBrk="0" hangingPunct="1">
        <a:lnSpc>
          <a:spcPct val="100000"/>
        </a:lnSpc>
        <a:spcBef>
          <a:spcPts val="800"/>
        </a:spcBef>
        <a:spcAft>
          <a:spcPts val="600"/>
        </a:spcAft>
        <a:buFont typeface="Wingdings" panose="05000000000000000000" pitchFamily="2" charset="2"/>
        <a:buChar char="§"/>
        <a:defRPr sz="2000" kern="1200">
          <a:solidFill>
            <a:srgbClr val="5C5C5C"/>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sz="1800" i="1" kern="1200">
          <a:solidFill>
            <a:srgbClr val="5C5C5C"/>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800" i="1" kern="1200">
          <a:solidFill>
            <a:srgbClr val="5C5C5C"/>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998386"/>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0EE12-2B4B-4727-801B-67503729DA14}" type="datetimeFigureOut">
              <a:rPr lang="fr-FR" smtClean="0"/>
              <a:t>16/09/2024</a:t>
            </a:fld>
            <a:endParaRPr lang="fr-FR"/>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8E8A3-F85F-4D19-BBB1-84FDE020413A}" type="slidenum">
              <a:rPr lang="fr-FR" smtClean="0"/>
              <a:t>‹N°›</a:t>
            </a:fld>
            <a:endParaRPr lang="fr-FR"/>
          </a:p>
        </p:txBody>
      </p:sp>
    </p:spTree>
    <p:extLst>
      <p:ext uri="{BB962C8B-B14F-4D97-AF65-F5344CB8AC3E}">
        <p14:creationId xmlns:p14="http://schemas.microsoft.com/office/powerpoint/2010/main" val="508180475"/>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979996"/>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413020"/>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619634E2-7F5B-3D45-AA41-56D17B511669}"/>
              </a:ext>
            </a:extLst>
          </p:cNvPr>
          <p:cNvSpPr/>
          <p:nvPr/>
        </p:nvSpPr>
        <p:spPr>
          <a:xfrm>
            <a:off x="3782312" y="286573"/>
            <a:ext cx="1508965" cy="1300832"/>
          </a:xfrm>
          <a:prstGeom prst="triangle">
            <a:avLst/>
          </a:prstGeom>
          <a:solidFill>
            <a:srgbClr val="EF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3">
            <a:extLst>
              <a:ext uri="{FF2B5EF4-FFF2-40B4-BE49-F238E27FC236}">
                <a16:creationId xmlns:a16="http://schemas.microsoft.com/office/drawing/2014/main" id="{7884F812-E37F-1841-9EF0-E1B6609A8B34}"/>
              </a:ext>
            </a:extLst>
          </p:cNvPr>
          <p:cNvSpPr/>
          <p:nvPr/>
        </p:nvSpPr>
        <p:spPr>
          <a:xfrm rot="10800000">
            <a:off x="3782312" y="1587405"/>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4">
            <a:extLst>
              <a:ext uri="{FF2B5EF4-FFF2-40B4-BE49-F238E27FC236}">
                <a16:creationId xmlns:a16="http://schemas.microsoft.com/office/drawing/2014/main" id="{533957C5-D138-424E-A162-EC0B223AD929}"/>
              </a:ext>
            </a:extLst>
          </p:cNvPr>
          <p:cNvSpPr/>
          <p:nvPr/>
        </p:nvSpPr>
        <p:spPr>
          <a:xfrm rot="10800000">
            <a:off x="3027829" y="2888237"/>
            <a:ext cx="1508965" cy="1300832"/>
          </a:xfrm>
          <a:prstGeom prst="triangle">
            <a:avLst/>
          </a:prstGeom>
          <a:solidFill>
            <a:srgbClr val="ED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169A81-7339-6C4A-A077-E07136C7CAAB}"/>
              </a:ext>
            </a:extLst>
          </p:cNvPr>
          <p:cNvSpPr/>
          <p:nvPr/>
        </p:nvSpPr>
        <p:spPr>
          <a:xfrm rot="10800000">
            <a:off x="4536795" y="2888237"/>
            <a:ext cx="1508965" cy="1300832"/>
          </a:xfrm>
          <a:prstGeom prst="triangle">
            <a:avLst/>
          </a:prstGeom>
          <a:solidFill>
            <a:srgbClr val="858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6">
            <a:extLst>
              <a:ext uri="{FF2B5EF4-FFF2-40B4-BE49-F238E27FC236}">
                <a16:creationId xmlns:a16="http://schemas.microsoft.com/office/drawing/2014/main" id="{397DCDE4-0683-4C49-B2C3-64BA9B63AA6D}"/>
              </a:ext>
            </a:extLst>
          </p:cNvPr>
          <p:cNvSpPr/>
          <p:nvPr/>
        </p:nvSpPr>
        <p:spPr>
          <a:xfrm rot="10800000">
            <a:off x="3782311" y="4189069"/>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riangle 7">
            <a:extLst>
              <a:ext uri="{FF2B5EF4-FFF2-40B4-BE49-F238E27FC236}">
                <a16:creationId xmlns:a16="http://schemas.microsoft.com/office/drawing/2014/main" id="{B271F49F-9823-C64E-AD49-64F045186FFB}"/>
              </a:ext>
            </a:extLst>
          </p:cNvPr>
          <p:cNvSpPr/>
          <p:nvPr/>
        </p:nvSpPr>
        <p:spPr>
          <a:xfrm rot="10800000">
            <a:off x="2273347" y="1587405"/>
            <a:ext cx="1508965" cy="13008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4AF73A0-E0AB-BB44-BCAE-196AA320CF4A}"/>
              </a:ext>
            </a:extLst>
          </p:cNvPr>
          <p:cNvSpPr txBox="1"/>
          <p:nvPr/>
        </p:nvSpPr>
        <p:spPr>
          <a:xfrm>
            <a:off x="6607906" y="2714775"/>
            <a:ext cx="4904509" cy="1754326"/>
          </a:xfrm>
          <a:prstGeom prst="rect">
            <a:avLst/>
          </a:prstGeom>
          <a:noFill/>
        </p:spPr>
        <p:txBody>
          <a:bodyPr wrap="square" rtlCol="0">
            <a:spAutoFit/>
          </a:bodyPr>
          <a:lstStyle/>
          <a:p>
            <a:pPr algn="r"/>
            <a:r>
              <a:rPr lang="fr-FR" sz="3600" b="1" dirty="0">
                <a:solidFill>
                  <a:schemeClr val="bg1"/>
                </a:solidFill>
                <a:latin typeface="Verdana" panose="020B0604030504040204" pitchFamily="34" charset="0"/>
                <a:ea typeface="Verdana" panose="020B0604030504040204" pitchFamily="34" charset="0"/>
                <a:cs typeface="Verdana" panose="020B0604030504040204" pitchFamily="34" charset="0"/>
              </a:rPr>
              <a:t>Relevé de décisions de la CFVU</a:t>
            </a:r>
          </a:p>
        </p:txBody>
      </p:sp>
      <p:sp>
        <p:nvSpPr>
          <p:cNvPr id="12" name="ZoneTexte 11">
            <a:extLst>
              <a:ext uri="{FF2B5EF4-FFF2-40B4-BE49-F238E27FC236}">
                <a16:creationId xmlns:a16="http://schemas.microsoft.com/office/drawing/2014/main" id="{82E7FE83-C85C-AC4A-B550-DD85E44F26CF}"/>
              </a:ext>
            </a:extLst>
          </p:cNvPr>
          <p:cNvSpPr txBox="1"/>
          <p:nvPr/>
        </p:nvSpPr>
        <p:spPr>
          <a:xfrm>
            <a:off x="5468984" y="4644428"/>
            <a:ext cx="6029576" cy="400110"/>
          </a:xfrm>
          <a:prstGeom prst="rect">
            <a:avLst/>
          </a:prstGeom>
          <a:noFill/>
        </p:spPr>
        <p:txBody>
          <a:bodyPr wrap="square" rtlCol="0">
            <a:spAutoFit/>
          </a:bodyPr>
          <a:lstStyle/>
          <a:p>
            <a:pPr algn="r"/>
            <a:r>
              <a:rPr lang="fr-FR" sz="2000" dirty="0">
                <a:solidFill>
                  <a:srgbClr val="E64513"/>
                </a:solidFill>
                <a:latin typeface="Verdana" panose="020B0604030504040204" pitchFamily="34" charset="0"/>
                <a:ea typeface="Verdana" panose="020B0604030504040204" pitchFamily="34" charset="0"/>
                <a:cs typeface="Verdana" panose="020B0604030504040204" pitchFamily="34" charset="0"/>
              </a:rPr>
              <a:t>Séance plénière du 6 juin 2024, 13h30</a:t>
            </a:r>
          </a:p>
        </p:txBody>
      </p:sp>
      <p:sp>
        <p:nvSpPr>
          <p:cNvPr id="13" name="Rectangle 12">
            <a:extLst>
              <a:ext uri="{FF2B5EF4-FFF2-40B4-BE49-F238E27FC236}">
                <a16:creationId xmlns:a16="http://schemas.microsoft.com/office/drawing/2014/main" id="{A454CC9F-C26B-E049-A481-B0CCACDF9445}"/>
              </a:ext>
            </a:extLst>
          </p:cNvPr>
          <p:cNvSpPr/>
          <p:nvPr/>
        </p:nvSpPr>
        <p:spPr>
          <a:xfrm>
            <a:off x="11093487" y="4467498"/>
            <a:ext cx="290945" cy="45719"/>
          </a:xfrm>
          <a:prstGeom prst="rect">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2" name="Espace réservé pour une image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004" r="22004"/>
          <a:stretch>
            <a:fillRect/>
          </a:stretch>
        </p:blipFill>
        <p:spPr/>
      </p:pic>
    </p:spTree>
    <p:extLst>
      <p:ext uri="{BB962C8B-B14F-4D97-AF65-F5344CB8AC3E}">
        <p14:creationId xmlns:p14="http://schemas.microsoft.com/office/powerpoint/2010/main" val="164098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15181" y="253678"/>
            <a:ext cx="11780661" cy="6409450"/>
          </a:xfrm>
          <a:prstGeom prst="rect">
            <a:avLst/>
          </a:prstGeom>
        </p:spPr>
        <p:txBody>
          <a:bodyPr wrap="square" numCol="2" spcCol="252000">
            <a:noAutofit/>
          </a:bodyPr>
          <a:lstStyle/>
          <a:p>
            <a:r>
              <a:rPr lang="fr-FR" sz="1200" dirty="0">
                <a:latin typeface="Verdana" panose="020B0604030504040204" pitchFamily="34" charset="0"/>
                <a:ea typeface="Verdana" panose="020B0604030504040204" pitchFamily="34" charset="0"/>
              </a:rPr>
              <a:t>Nicolas COPIN : lors de votre présentation, vous avez abordé le campus de manière globale. Concernant les campus délocalisés, notamment ceux de Valence et de Vienne, comment envisagez-vous leur valorisation ? Sachant que les étudiants sont souvent contraints de partir après leur licence en raison du choix limité pour poursuivre leurs études. Quelles sont vos perspectives à ce sujet ? </a:t>
            </a:r>
          </a:p>
          <a:p>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David DECHENAUD : le campus valentinois et le campus viennois bénéficient d'un meilleur accompagnement que d'autres sites comme Aubenas, où les étudiants se retrouvent plus isolés. Il y a un enjeu de vie étudiante qui n'est pas mon périmètre propre. Cependant, il est nécessaire de renforcer la présence des services comme la DOIP sur ces campus pour améliorer la vie étudiante. Il faut également former les enseignants et personnels aux dispositifs existants. S’agissant de la poursuite d'études, souvent à Lyon, Montpellier ou Grenoble, cela nécessite un meilleur accompagnement pour les étudiants des sites délocalisés. Des initiatives de création de masters, notamment à Valence, doivent être soutenues pour étoffer l'offre de formation. Ces campus permettent aussi de favoriser l'ouverture sociale en offrant aux étudiants la possibilité d'étudier près de chez eux.</a:t>
            </a:r>
          </a:p>
          <a:p>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Nicolas PINSAULT : à propos des gens isolés au sein du campus, sur des formations pas encore universitaires dans le domaine de la santé, les infirmières, manipulateurs radio, sage-femme, quelle est la vision de l’université sur l’intégration de cette population ?</a:t>
            </a:r>
          </a:p>
          <a:p>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David DECHENAUD : sous les précédents mandats, un chargé de mission a travaillé à l’universitarisation des études de santé, accompagnant la montée en grade de certaines professions en licence ou master, bien que ces étudiants ne suivent pas toujours des formations classiques à l'UGA. Ils ne sont pas dans les locaux universitaires et sont encadrés par des équipes et des budgets spécifiques, tout en étant pour certains inscrits à l'UGA. Cela rejoint la question précédente et dans ce cas, ce sont des étudiantes et des étudiants qui payent, par exemple, la CVEC (contribution à la vie étudiante et de campus). Cependant, l'accès aux services universitaires reste complexe, surtout pour ceux éloignés géographiquement. Des conventions avec d'autres universités, comme l'USMB en Savoie, ont été mises en place pour faciliter l'accès à certains services. Ces étudiants doivent être considérés avec équité par la vice-présidence, et la vice-présidence étudiante en tenant compte de leur situation particulière. Il y aura une modalité de travail à envisager avec le VP Santé. La connaissance technique de la réalité de ces métiers relève, de mon point de vue, plutôt de la présidence santé.</a:t>
            </a:r>
          </a:p>
          <a:p>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Jean BRETON : dans une vice-présidence, il y a des chargés de missions, quels sont leurs missions, leurs compétences ?</a:t>
            </a:r>
          </a:p>
          <a:p>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David DECHENAUD : lundi a eu lieu l'élection d'un vice-président en charge de la formation continue et de l'apprentissage, Marc </a:t>
            </a:r>
            <a:r>
              <a:rPr lang="fr-FR" sz="1200" dirty="0" err="1">
                <a:latin typeface="Verdana" panose="020B0604030504040204" pitchFamily="34" charset="0"/>
                <a:ea typeface="Verdana" panose="020B0604030504040204" pitchFamily="34" charset="0"/>
              </a:rPr>
              <a:t>Oddon</a:t>
            </a:r>
            <a:r>
              <a:rPr lang="fr-FR" sz="1200" dirty="0">
                <a:latin typeface="Verdana" panose="020B0604030504040204" pitchFamily="34" charset="0"/>
                <a:ea typeface="Verdana" panose="020B0604030504040204" pitchFamily="34" charset="0"/>
              </a:rPr>
              <a:t>, mais je constate encore des lacunes dans l'organisation politique de la formation. Je ne sais pas encore si nous devrons nommer des vice-présidents adjoints ou des chargés de mission. Il me semble urgent de nommer des responsables pour deux domaines clé : l'orientation et l'insertion professionnelle, ainsi que l'accompagnement à la réussite, notamment pour les dispositifs ORE.</a:t>
            </a:r>
          </a:p>
          <a:p>
            <a:r>
              <a:rPr lang="fr-FR" sz="1200" dirty="0">
                <a:latin typeface="Verdana" panose="020B0604030504040204" pitchFamily="34" charset="0"/>
                <a:ea typeface="Verdana" panose="020B0604030504040204" pitchFamily="34" charset="0"/>
              </a:rPr>
              <a:t>Par ailleurs, la question de l'innovation pédagogique est aussi essentielle. Même si Philippe Dessus, ancien chargé de mission, n'a pas confirmé son souhait de continuer, il faudra désigner un responsable pour les enjeux liés aux sciences de l'éducation, à l'intelligence artificielle et à l'accompagnement des enseignants. La DAPI a beaucoup avancé dans ces domaines, et il est important de poursuivre ce travail.</a:t>
            </a:r>
          </a:p>
          <a:p>
            <a:endParaRPr lang="fr-FR" sz="1200" dirty="0">
              <a:latin typeface="Verdana" panose="020B0604030504040204" pitchFamily="34" charset="0"/>
              <a:ea typeface="Verdana" panose="020B0604030504040204" pitchFamily="34" charset="0"/>
            </a:endParaRPr>
          </a:p>
          <a:p>
            <a:endParaRPr lang="fr-FR" sz="1200" dirty="0">
              <a:ea typeface="Verdana" panose="020B0604030504040204" pitchFamily="34" charset="0"/>
            </a:endParaRPr>
          </a:p>
          <a:p>
            <a:endParaRPr lang="fr-FR" sz="1200" dirty="0">
              <a:ea typeface="Verdana" panose="020B0604030504040204" pitchFamily="34" charset="0"/>
            </a:endParaRPr>
          </a:p>
        </p:txBody>
      </p:sp>
    </p:spTree>
    <p:extLst>
      <p:ext uri="{BB962C8B-B14F-4D97-AF65-F5344CB8AC3E}">
        <p14:creationId xmlns:p14="http://schemas.microsoft.com/office/powerpoint/2010/main" val="184016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15181" y="365819"/>
            <a:ext cx="11780661" cy="6409450"/>
          </a:xfrm>
          <a:prstGeom prst="rect">
            <a:avLst/>
          </a:prstGeom>
        </p:spPr>
        <p:txBody>
          <a:bodyPr wrap="square" numCol="2" spcCol="252000">
            <a:noAutofit/>
          </a:bodyPr>
          <a:lstStyle/>
          <a:p>
            <a:endParaRPr lang="fr-FR" sz="1200" dirty="0">
              <a:ea typeface="Verdana" panose="020B0604030504040204" pitchFamily="34" charset="0"/>
            </a:endParaRPr>
          </a:p>
        </p:txBody>
      </p:sp>
      <p:sp>
        <p:nvSpPr>
          <p:cNvPr id="2" name="Rectangle 1">
            <a:extLst>
              <a:ext uri="{FF2B5EF4-FFF2-40B4-BE49-F238E27FC236}">
                <a16:creationId xmlns:a16="http://schemas.microsoft.com/office/drawing/2014/main" id="{0891CA7D-CFC7-42AC-A68F-6D6B6E0222D5}"/>
              </a:ext>
            </a:extLst>
          </p:cNvPr>
          <p:cNvSpPr/>
          <p:nvPr/>
        </p:nvSpPr>
        <p:spPr>
          <a:xfrm>
            <a:off x="215181" y="219212"/>
            <a:ext cx="11976819" cy="6556057"/>
          </a:xfrm>
          <a:prstGeom prst="rect">
            <a:avLst/>
          </a:prstGeom>
        </p:spPr>
        <p:txBody>
          <a:bodyPr wrap="square" numCol="2">
            <a:spAutoFit/>
          </a:bodyPr>
          <a:lstStyle/>
          <a:p>
            <a:pPr>
              <a:spcAft>
                <a:spcPts val="0"/>
              </a:spcAft>
            </a:pPr>
            <a:r>
              <a:rPr lang="fr-FR" sz="1200" dirty="0">
                <a:latin typeface="Verdana" panose="020B0604030504040204" pitchFamily="34" charset="0"/>
                <a:ea typeface="Verdana" panose="020B0604030504040204" pitchFamily="34" charset="0"/>
              </a:rPr>
              <a:t>Germain LEMASSON : je souhaiterais connaître vos projets et vos ambitions concernant la transformation écologique, en particulier dans le domaine de la formation. La plupart des initiatives que j'observe semblent principalement axées sur le premier cycle. Cependant, beaucoup de ces projets ne sont pas vraiment remis en question et dépassent même les directives ministérielles sur les TEDS, qui restent l'une des principales références utilisées.</a:t>
            </a:r>
          </a:p>
          <a:p>
            <a:pPr>
              <a:spcAft>
                <a:spcPts val="0"/>
              </a:spcAft>
            </a:pPr>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David DECHENAUD : l'université met en place des projets structurants, comme "Sciences en transition" pour répondre aux enjeux actuels, et l'EUT aussi a un projet important sur la thématique. Trois grands projets sont à envisager. Le projet TEDS, imposé par le ministère, peut être réalisé de manière minimaliste ou ambitieuse, combinant présentiel, distanciel et activités sur le terrain, pour 9000 étudiants. Une approche ambitieuse est encouragée pour ne pas simplement répondre aux exigences d'accréditation ministérielle.</a:t>
            </a:r>
          </a:p>
          <a:p>
            <a:pPr defTabSz="912813"/>
            <a:r>
              <a:rPr lang="fr-FR" sz="1200" dirty="0">
                <a:latin typeface="Verdana" panose="020B0604030504040204" pitchFamily="34" charset="0"/>
                <a:ea typeface="Verdana" panose="020B0604030504040204" pitchFamily="34" charset="0"/>
              </a:rPr>
              <a:t>Pour le premier cycle, le problème, c'est l'articulation entre le disciplinaire et le non-disciplinaire. Cela ne se pensera qu'à l'accréditation. Il faudra réorganiser certains cours pour intégrer les enjeux des TEDS, car le ministère n'alloue pas de budget supplémentaire. Cette réorganisation concerne le sport, les langues et les enseignements interdisciplinaires, et devra être testée rapidement pour préparer l'accréditation.</a:t>
            </a:r>
          </a:p>
          <a:p>
            <a:r>
              <a:rPr lang="fr-FR" sz="1200" dirty="0">
                <a:latin typeface="Verdana" panose="020B0604030504040204" pitchFamily="34" charset="0"/>
                <a:ea typeface="Verdana" panose="020B0604030504040204" pitchFamily="34" charset="0"/>
              </a:rPr>
              <a:t>Au second cycle, chaque composante académique doit définir comment intégrer ces enjeux dans ses programmes, en collaboration avec la CFVU et la commission pédagogique. De nouveaux parcours, comme une mention de master axée sur la durabilité, pourraient être créés. Il est important d’explorer la reconnaissance des compétences déjà présentes dans les formations existantes pour faciliter l’obtention de cette mention.</a:t>
            </a:r>
          </a:p>
          <a:p>
            <a:r>
              <a:rPr lang="fr-FR" sz="1200" dirty="0">
                <a:latin typeface="Verdana" panose="020B0604030504040204" pitchFamily="34" charset="0"/>
                <a:ea typeface="Verdana" panose="020B0604030504040204" pitchFamily="34" charset="0"/>
              </a:rPr>
              <a:t>D'autres sujets incluent la gestion des stages et de la mobilité des étudiants. Bien que l'empreinte carbone des enseignants, chercheurs, soit en baisse, celle des étudiants augmente, notamment à cause des stages.</a:t>
            </a:r>
          </a:p>
          <a:p>
            <a:r>
              <a:rPr lang="fr-FR" sz="1200" dirty="0">
                <a:latin typeface="Verdana" panose="020B0604030504040204" pitchFamily="34" charset="0"/>
                <a:ea typeface="Verdana" panose="020B0604030504040204" pitchFamily="34" charset="0"/>
              </a:rPr>
              <a:t>Il faudra équilibrer les objectifs environnementaux avec les besoins des étudiants pour favoriser leur insertion professionnelle. Le lien entre formation et empreinte carbone doit être examiné. </a:t>
            </a:r>
          </a:p>
          <a:p>
            <a:endParaRPr lang="fr-FR" sz="1200" dirty="0">
              <a:latin typeface="Verdana" panose="020B0604030504040204" pitchFamily="34" charset="0"/>
              <a:ea typeface="Verdana" panose="020B0604030504040204" pitchFamily="34" charset="0"/>
            </a:endParaRPr>
          </a:p>
          <a:p>
            <a:pPr marL="95250" defTabSz="925513"/>
            <a:r>
              <a:rPr lang="fr-FR" sz="1200" dirty="0">
                <a:latin typeface="Verdana" panose="020B0604030504040204" pitchFamily="34" charset="0"/>
                <a:ea typeface="Verdana" panose="020B0604030504040204" pitchFamily="34" charset="0"/>
              </a:rPr>
              <a:t>L'accent est aussi mis sur la reconnaissance des actions étudiantes liées à la transformation  écologique, avec des questions autour des crédits ECTS ou des badges.</a:t>
            </a:r>
          </a:p>
          <a:p>
            <a:pPr marL="95250">
              <a:spcAft>
                <a:spcPts val="0"/>
              </a:spcAft>
            </a:pPr>
            <a:endParaRPr lang="fr-FR" sz="1200" dirty="0">
              <a:latin typeface="Verdana" panose="020B0604030504040204" pitchFamily="34" charset="0"/>
              <a:ea typeface="Verdana" panose="020B0604030504040204" pitchFamily="34" charset="0"/>
            </a:endParaRPr>
          </a:p>
          <a:p>
            <a:pPr marL="95250">
              <a:tabLst>
                <a:tab pos="177800" algn="l"/>
              </a:tabLst>
            </a:pPr>
            <a:r>
              <a:rPr lang="fr-FR" sz="1200" dirty="0">
                <a:latin typeface="Verdana" panose="020B0604030504040204" pitchFamily="34" charset="0"/>
                <a:ea typeface="Verdana" panose="020B0604030504040204" pitchFamily="34" charset="0"/>
              </a:rPr>
              <a:t>Malo WARIN : je rebondis sur la question écologique, la convention étudiante et du climat. Pourquoi ne pas s’engager sur les accords de Grenoble de la communauté étudiante, plus précisément sur les accords climatiques. Et introduire la transformation écologique dans la formation, me semble fondamentale, mais également sur les transitions sociales et sociétales. Je prends un exemple de ce qui peut se faire à l'IEP, où il y a une formation contre le racisme et les violences sexistes et sexuelles. Je me demandais si vous aviez la possibilité d'élargir ces formations à l'ensemble des composantes.</a:t>
            </a:r>
          </a:p>
          <a:p>
            <a:pPr marL="95250"/>
            <a:endParaRPr lang="fr-FR" sz="1200" dirty="0">
              <a:latin typeface="Verdana" panose="020B0604030504040204" pitchFamily="34" charset="0"/>
              <a:ea typeface="Verdana" panose="020B0604030504040204" pitchFamily="34" charset="0"/>
            </a:endParaRPr>
          </a:p>
          <a:p>
            <a:pPr marL="95250">
              <a:spcAft>
                <a:spcPts val="0"/>
              </a:spcAft>
            </a:pPr>
            <a:r>
              <a:rPr lang="fr-FR" sz="1200" dirty="0">
                <a:latin typeface="Verdana" panose="020B0604030504040204" pitchFamily="34" charset="0"/>
                <a:ea typeface="Verdana" panose="020B0604030504040204" pitchFamily="34" charset="0"/>
              </a:rPr>
              <a:t>David DECHENAUD : L'intégration de la transition écologique dans la formation universitaire est jugée fondamentale. La question de la convention étudiante est ouverte, je n’y vois pas d'objection à ce que des actions soient entreprises, comme celles proposées dans le programme </a:t>
            </a:r>
            <a:r>
              <a:rPr lang="fr-FR" sz="1200" dirty="0" err="1">
                <a:latin typeface="Verdana" panose="020B0604030504040204" pitchFamily="34" charset="0"/>
                <a:ea typeface="Verdana" panose="020B0604030504040204" pitchFamily="34" charset="0"/>
              </a:rPr>
              <a:t>Lavorel</a:t>
            </a:r>
            <a:r>
              <a:rPr lang="fr-FR" sz="1200" dirty="0">
                <a:latin typeface="Verdana" panose="020B0604030504040204" pitchFamily="34" charset="0"/>
                <a:ea typeface="Verdana" panose="020B0604030504040204" pitchFamily="34" charset="0"/>
              </a:rPr>
              <a:t>.</a:t>
            </a:r>
          </a:p>
          <a:p>
            <a:pPr marL="95250">
              <a:spcAft>
                <a:spcPts val="0"/>
              </a:spcAft>
            </a:pPr>
            <a:r>
              <a:rPr lang="fr-FR" sz="1200" dirty="0">
                <a:latin typeface="Verdana" panose="020B0604030504040204" pitchFamily="34" charset="0"/>
                <a:ea typeface="Verdana" panose="020B0604030504040204" pitchFamily="34" charset="0"/>
              </a:rPr>
              <a:t>Concernant les violences sexistes et sexuelles, je souhaite des actions plus larges, mais je reste préoccupé par la faisabilité, notamment en ce qui concerne la formation de 9 000 étudiants sur ces sujets. Il est important de maintenir un équilibre entre la qualité et le nombre d'étudiants concernés.</a:t>
            </a:r>
          </a:p>
          <a:p>
            <a:pPr marL="95250">
              <a:spcAft>
                <a:spcPts val="0"/>
              </a:spcAft>
            </a:pPr>
            <a:r>
              <a:rPr lang="fr-FR" sz="1200" dirty="0">
                <a:latin typeface="Verdana" panose="020B0604030504040204" pitchFamily="34" charset="0"/>
                <a:ea typeface="Verdana" panose="020B0604030504040204" pitchFamily="34" charset="0"/>
              </a:rPr>
              <a:t>Pour lutter contre les violences et les discriminations, je préconise de former mieux les personnels, de renforcer les cellules de signalement, puis de former les étudiants aux enjeux en tant que futurs professionnels sur cette thématique. Il faut que l’on considère les moyens qui seraient nécessaires pour le faire, vérifier la faisabilité technique puis étudier des expérimentations réussies ailleurs, comme pour le congé menstruel. Certains disent que c'est impossible, mais d'autres le font déjà. Il faut donc étudier ces pratiques, définir un cadre adapté, et voir comment les appliquer chez nous.</a:t>
            </a:r>
          </a:p>
          <a:p>
            <a:pPr>
              <a:spcAft>
                <a:spcPts val="0"/>
              </a:spcAft>
            </a:pPr>
            <a:endParaRPr lang="fr-FR"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6022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9DA"/>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AD7A8BC-CEFB-4AB3-ABF9-7B155C12B67A}"/>
              </a:ext>
            </a:extLst>
          </p:cNvPr>
          <p:cNvSpPr/>
          <p:nvPr/>
        </p:nvSpPr>
        <p:spPr>
          <a:xfrm>
            <a:off x="6635604" y="1517719"/>
            <a:ext cx="4854569" cy="4154984"/>
          </a:xfrm>
          <a:prstGeom prst="rect">
            <a:avLst/>
          </a:prstGeom>
        </p:spPr>
        <p:txBody>
          <a:bodyPr wrap="square" anchor="t" anchorCtr="0">
            <a:spAutoFit/>
          </a:bodyPr>
          <a:lstStyle/>
          <a:p>
            <a:pPr algn="just"/>
            <a:r>
              <a:rPr lang="fr-FR" sz="1200" dirty="0">
                <a:solidFill>
                  <a:schemeClr val="dk1"/>
                </a:solidFill>
                <a:latin typeface="Verdana" panose="020B0604030504040204" pitchFamily="34" charset="0"/>
                <a:ea typeface="Verdana" panose="020B0604030504040204" pitchFamily="34" charset="0"/>
              </a:rPr>
              <a:t>Le résultat du vote est le suivant :</a:t>
            </a: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endParaRPr lang="fr-FR" sz="1200" dirty="0">
              <a:solidFill>
                <a:schemeClr val="dk1"/>
              </a:solidFill>
              <a:latin typeface="Verdana" panose="020B0604030504040204" pitchFamily="34" charset="0"/>
              <a:ea typeface="Verdana" panose="020B0604030504040204" pitchFamily="34" charset="0"/>
            </a:endParaRPr>
          </a:p>
          <a:p>
            <a:pPr algn="just"/>
            <a:r>
              <a:rPr lang="fr-FR" sz="1200" dirty="0">
                <a:solidFill>
                  <a:schemeClr val="dk1"/>
                </a:solidFill>
                <a:latin typeface="Verdana" panose="020B0604030504040204" pitchFamily="34" charset="0"/>
                <a:ea typeface="Verdana" panose="020B0604030504040204" pitchFamily="34" charset="0"/>
              </a:rPr>
              <a:t>Après en avoir délibéré, la commission de la formation et de la vie universitaire désigne à la majorité absolue de ses membres présents et représentés, David DECHENAUD vice-président en char de la formation.</a:t>
            </a:r>
          </a:p>
          <a:p>
            <a:endParaRPr lang="fr-FR" dirty="0">
              <a:solidFill>
                <a:schemeClr val="dk1"/>
              </a:solidFill>
              <a:latin typeface="Verdana" panose="020B0604030504040204" pitchFamily="34" charset="0"/>
              <a:ea typeface="Verdana" panose="020B0604030504040204" pitchFamily="34" charset="0"/>
            </a:endParaRPr>
          </a:p>
          <a:p>
            <a:endParaRPr lang="fr-FR" dirty="0">
              <a:solidFill>
                <a:schemeClr val="dk1"/>
              </a:solidFill>
              <a:latin typeface="Verdana" panose="020B0604030504040204" pitchFamily="34" charset="0"/>
              <a:ea typeface="Verdana" panose="020B0604030504040204" pitchFamily="34" charset="0"/>
            </a:endParaRPr>
          </a:p>
        </p:txBody>
      </p:sp>
      <p:sp>
        <p:nvSpPr>
          <p:cNvPr id="3" name="Rectangle 2"/>
          <p:cNvSpPr/>
          <p:nvPr/>
        </p:nvSpPr>
        <p:spPr>
          <a:xfrm>
            <a:off x="220312" y="202894"/>
            <a:ext cx="11751375" cy="1073127"/>
          </a:xfrm>
          <a:prstGeom prst="rect">
            <a:avLst/>
          </a:prstGeom>
          <a:solidFill>
            <a:srgbClr val="202C41"/>
          </a:solidFill>
        </p:spPr>
        <p:txBody>
          <a:bodyPr wrap="square" numCol="1" spcCol="252000" anchor="ctr" anchorCtr="0">
            <a:noAutofit/>
          </a:bodyPr>
          <a:lstStyle/>
          <a:p>
            <a:pPr marL="0" marR="0" lvl="0" indent="0" algn="ctr" defTabSz="914400" rtl="0" eaLnBrk="1" fontAlgn="auto" latinLnBrk="0" hangingPunct="1">
              <a:lnSpc>
                <a:spcPct val="107000"/>
              </a:lnSpc>
              <a:spcBef>
                <a:spcPts val="0"/>
              </a:spcBef>
              <a:spcAft>
                <a:spcPts val="12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Délibérations -</a:t>
            </a:r>
          </a:p>
          <a:p>
            <a:pPr lvl="0" algn="ctr">
              <a:lnSpc>
                <a:spcPct val="107000"/>
              </a:lnSpc>
              <a:defRPr/>
            </a:pPr>
            <a:r>
              <a:rPr lang="fr-FR" b="1" i="1" dirty="0">
                <a:solidFill>
                  <a:schemeClr val="bg1"/>
                </a:solidFill>
              </a:rPr>
              <a:t>Élection du vice-président ou de la vice-présidente en charge de la formation</a:t>
            </a:r>
            <a:endParaRPr kumimoji="0" lang="fr-FR" sz="1200" b="1" i="1"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891634283"/>
              </p:ext>
            </p:extLst>
          </p:nvPr>
        </p:nvGraphicFramePr>
        <p:xfrm>
          <a:off x="6692598" y="2083325"/>
          <a:ext cx="4740581" cy="1966622"/>
        </p:xfrm>
        <a:graphic>
          <a:graphicData uri="http://schemas.openxmlformats.org/drawingml/2006/table">
            <a:tbl>
              <a:tblPr firstRow="1" firstCol="1" bandRow="1">
                <a:tableStyleId>{D7AC3CCA-C797-4891-BE02-D94E43425B78}</a:tableStyleId>
              </a:tblPr>
              <a:tblGrid>
                <a:gridCol w="3987359">
                  <a:extLst>
                    <a:ext uri="{9D8B030D-6E8A-4147-A177-3AD203B41FA5}">
                      <a16:colId xmlns:a16="http://schemas.microsoft.com/office/drawing/2014/main" val="3956240120"/>
                    </a:ext>
                  </a:extLst>
                </a:gridCol>
                <a:gridCol w="753222">
                  <a:extLst>
                    <a:ext uri="{9D8B030D-6E8A-4147-A177-3AD203B41FA5}">
                      <a16:colId xmlns:a16="http://schemas.microsoft.com/office/drawing/2014/main" val="3001508589"/>
                    </a:ext>
                  </a:extLst>
                </a:gridCol>
              </a:tblGrid>
              <a:tr h="272031">
                <a:tc>
                  <a:txBody>
                    <a:bodyPr/>
                    <a:lstStyle/>
                    <a:p>
                      <a:pPr algn="l">
                        <a:lnSpc>
                          <a:spcPct val="115000"/>
                        </a:lnSpc>
                        <a:spcAft>
                          <a:spcPts val="0"/>
                        </a:spcAft>
                      </a:pPr>
                      <a:r>
                        <a:rPr lang="fr-FR" sz="1200" b="0" dirty="0">
                          <a:effectLst/>
                          <a:latin typeface="Verdana" panose="020B0604030504040204" pitchFamily="34" charset="0"/>
                          <a:ea typeface="Verdana" panose="020B0604030504040204" pitchFamily="34" charset="0"/>
                        </a:rPr>
                        <a:t>Membres en exercice</a:t>
                      </a:r>
                      <a:endParaRPr lang="fr-FR"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solidFill>
                  </a:tcPr>
                </a:tc>
                <a:tc>
                  <a:txBody>
                    <a:bodyPr/>
                    <a:lstStyle/>
                    <a:p>
                      <a:pPr algn="just">
                        <a:lnSpc>
                          <a:spcPct val="115000"/>
                        </a:lnSpc>
                        <a:spcAft>
                          <a:spcPts val="0"/>
                        </a:spcAft>
                      </a:pPr>
                      <a:r>
                        <a:rPr lang="fr-FR" sz="10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46</a:t>
                      </a:r>
                    </a:p>
                  </a:txBody>
                  <a:tcPr marL="68580" marR="68580" marT="9525" marB="0" anchor="ctr">
                    <a:solidFill>
                      <a:schemeClr val="bg1"/>
                    </a:solidFill>
                  </a:tcPr>
                </a:tc>
                <a:extLst>
                  <a:ext uri="{0D108BD9-81ED-4DB2-BD59-A6C34878D82A}">
                    <a16:rowId xmlns:a16="http://schemas.microsoft.com/office/drawing/2014/main" val="2175516365"/>
                  </a:ext>
                </a:extLst>
              </a:tr>
              <a:tr h="272031">
                <a:tc>
                  <a:txBody>
                    <a:bodyPr/>
                    <a:lstStyle/>
                    <a:p>
                      <a:pPr algn="l">
                        <a:lnSpc>
                          <a:spcPct val="115000"/>
                        </a:lnSpc>
                        <a:spcAft>
                          <a:spcPts val="0"/>
                        </a:spcAft>
                      </a:pPr>
                      <a:r>
                        <a:rPr lang="fr-FR" sz="1200" b="0" dirty="0">
                          <a:effectLst/>
                          <a:latin typeface="Verdana" panose="020B0604030504040204" pitchFamily="34" charset="0"/>
                          <a:ea typeface="Verdana" panose="020B0604030504040204" pitchFamily="34" charset="0"/>
                        </a:rPr>
                        <a:t>Membres présents</a:t>
                      </a:r>
                      <a:endParaRPr lang="fr-FR"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rgbClr val="DDDFEF"/>
                    </a:solidFill>
                  </a:tcPr>
                </a:tc>
                <a:tc>
                  <a:txBody>
                    <a:bodyPr/>
                    <a:lstStyle/>
                    <a:p>
                      <a:pPr algn="just">
                        <a:lnSpc>
                          <a:spcPct val="115000"/>
                        </a:lnSpc>
                        <a:spcAft>
                          <a:spcPts val="0"/>
                        </a:spcAft>
                      </a:pPr>
                      <a:r>
                        <a:rPr lang="fr-FR" sz="10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30</a:t>
                      </a:r>
                    </a:p>
                  </a:txBody>
                  <a:tcPr marL="68580" marR="68580" marT="9525" marB="0" anchor="ctr">
                    <a:solidFill>
                      <a:srgbClr val="DDDFEF"/>
                    </a:solidFill>
                  </a:tcPr>
                </a:tc>
                <a:extLst>
                  <a:ext uri="{0D108BD9-81ED-4DB2-BD59-A6C34878D82A}">
                    <a16:rowId xmlns:a16="http://schemas.microsoft.com/office/drawing/2014/main" val="1301540874"/>
                  </a:ext>
                </a:extLst>
              </a:tr>
              <a:tr h="272031">
                <a:tc>
                  <a:txBody>
                    <a:bodyPr/>
                    <a:lstStyle/>
                    <a:p>
                      <a:pPr algn="l">
                        <a:lnSpc>
                          <a:spcPct val="115000"/>
                        </a:lnSpc>
                        <a:spcAft>
                          <a:spcPts val="0"/>
                        </a:spcAft>
                      </a:pPr>
                      <a:r>
                        <a:rPr lang="fr-FR" sz="1200" b="0" dirty="0">
                          <a:effectLst/>
                          <a:latin typeface="Verdana" panose="020B0604030504040204" pitchFamily="34" charset="0"/>
                          <a:ea typeface="Verdana" panose="020B0604030504040204" pitchFamily="34" charset="0"/>
                        </a:rPr>
                        <a:t>Membres représentés</a:t>
                      </a:r>
                      <a:endParaRPr lang="fr-FR"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rgbClr val="FFFFFF"/>
                    </a:solidFill>
                  </a:tcPr>
                </a:tc>
                <a:tc>
                  <a:txBody>
                    <a:bodyPr/>
                    <a:lstStyle/>
                    <a:p>
                      <a:pPr algn="just">
                        <a:lnSpc>
                          <a:spcPct val="115000"/>
                        </a:lnSpc>
                        <a:spcAft>
                          <a:spcPts val="0"/>
                        </a:spcAft>
                      </a:pPr>
                      <a:r>
                        <a:rPr lang="fr-FR" sz="10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16</a:t>
                      </a:r>
                    </a:p>
                  </a:txBody>
                  <a:tcPr marL="68580" marR="68580" marT="9525" marB="0" anchor="ctr">
                    <a:solidFill>
                      <a:srgbClr val="FFFFFF"/>
                    </a:solidFill>
                  </a:tcPr>
                </a:tc>
                <a:extLst>
                  <a:ext uri="{0D108BD9-81ED-4DB2-BD59-A6C34878D82A}">
                    <a16:rowId xmlns:a16="http://schemas.microsoft.com/office/drawing/2014/main" val="2257657328"/>
                  </a:ext>
                </a:extLst>
              </a:tr>
              <a:tr h="334436">
                <a:tc>
                  <a:txBody>
                    <a:bodyPr/>
                    <a:lstStyle/>
                    <a:p>
                      <a:pPr algn="l">
                        <a:lnSpc>
                          <a:spcPct val="115000"/>
                        </a:lnSpc>
                        <a:spcAft>
                          <a:spcPts val="0"/>
                        </a:spcAft>
                      </a:pPr>
                      <a:r>
                        <a:rPr lang="fr-FR" sz="1200" b="0" dirty="0">
                          <a:effectLst/>
                          <a:latin typeface="Verdana" panose="020B0604030504040204" pitchFamily="34" charset="0"/>
                          <a:ea typeface="Verdana" panose="020B0604030504040204" pitchFamily="34" charset="0"/>
                        </a:rPr>
                        <a:t>Nombre de votants</a:t>
                      </a:r>
                      <a:endParaRPr lang="fr-FR"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rgbClr val="DDDFEF"/>
                    </a:solidFill>
                  </a:tcPr>
                </a:tc>
                <a:tc>
                  <a:txBody>
                    <a:bodyPr/>
                    <a:lstStyle/>
                    <a:p>
                      <a:pPr algn="just">
                        <a:lnSpc>
                          <a:spcPct val="115000"/>
                        </a:lnSpc>
                        <a:spcAft>
                          <a:spcPts val="0"/>
                        </a:spcAft>
                      </a:pPr>
                      <a:r>
                        <a:rPr lang="fr-FR" sz="10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46</a:t>
                      </a:r>
                    </a:p>
                  </a:txBody>
                  <a:tcPr marL="68580" marR="68580" marT="9525" marB="0" anchor="ctr">
                    <a:solidFill>
                      <a:srgbClr val="DDDFEF"/>
                    </a:solidFill>
                  </a:tcPr>
                </a:tc>
                <a:extLst>
                  <a:ext uri="{0D108BD9-81ED-4DB2-BD59-A6C34878D82A}">
                    <a16:rowId xmlns:a16="http://schemas.microsoft.com/office/drawing/2014/main" val="3580717948"/>
                  </a:ext>
                </a:extLst>
              </a:tr>
              <a:tr h="272031">
                <a:tc>
                  <a:txBody>
                    <a:bodyPr/>
                    <a:lstStyle/>
                    <a:p>
                      <a:pPr algn="l">
                        <a:lnSpc>
                          <a:spcPct val="115000"/>
                        </a:lnSpc>
                        <a:spcAft>
                          <a:spcPts val="0"/>
                        </a:spcAft>
                      </a:pPr>
                      <a:r>
                        <a:rPr lang="fr-FR" sz="1200" b="0" dirty="0">
                          <a:effectLst/>
                          <a:latin typeface="Verdana" panose="020B0604030504040204" pitchFamily="34" charset="0"/>
                          <a:ea typeface="Verdana" panose="020B0604030504040204" pitchFamily="34" charset="0"/>
                        </a:rPr>
                        <a:t>Voix favorables</a:t>
                      </a:r>
                      <a:endParaRPr lang="fr-FR"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bg1"/>
                    </a:solidFill>
                  </a:tcPr>
                </a:tc>
                <a:tc>
                  <a:txBody>
                    <a:bodyPr/>
                    <a:lstStyle/>
                    <a:p>
                      <a:pPr algn="just">
                        <a:lnSpc>
                          <a:spcPct val="115000"/>
                        </a:lnSpc>
                        <a:spcAft>
                          <a:spcPts val="0"/>
                        </a:spcAft>
                      </a:pPr>
                      <a:r>
                        <a:rPr lang="fr-FR" sz="10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24</a:t>
                      </a:r>
                    </a:p>
                  </a:txBody>
                  <a:tcPr marL="68580" marR="68580" marT="9525" marB="0" anchor="ctr">
                    <a:solidFill>
                      <a:schemeClr val="bg1"/>
                    </a:solidFill>
                  </a:tcPr>
                </a:tc>
                <a:extLst>
                  <a:ext uri="{0D108BD9-81ED-4DB2-BD59-A6C34878D82A}">
                    <a16:rowId xmlns:a16="http://schemas.microsoft.com/office/drawing/2014/main" val="3025327871"/>
                  </a:ext>
                </a:extLst>
              </a:tr>
              <a:tr h="272031">
                <a:tc>
                  <a:txBody>
                    <a:bodyPr/>
                    <a:lstStyle/>
                    <a:p>
                      <a:pPr algn="l">
                        <a:lnSpc>
                          <a:spcPct val="115000"/>
                        </a:lnSpc>
                        <a:spcAft>
                          <a:spcPts val="0"/>
                        </a:spcAft>
                      </a:pPr>
                      <a:r>
                        <a:rPr lang="fr-FR" sz="1200" b="0" dirty="0">
                          <a:solidFill>
                            <a:schemeClr val="tx1"/>
                          </a:solidFill>
                          <a:effectLst/>
                          <a:latin typeface="Verdana" panose="020B0604030504040204" pitchFamily="34" charset="0"/>
                          <a:ea typeface="Verdana" panose="020B0604030504040204" pitchFamily="34" charset="0"/>
                        </a:rPr>
                        <a:t>Voix défavorables</a:t>
                      </a:r>
                      <a:endParaRPr lang="fr-FR" sz="12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rgbClr val="DDDFEF"/>
                    </a:solidFill>
                  </a:tcPr>
                </a:tc>
                <a:tc>
                  <a:txBody>
                    <a:bodyPr/>
                    <a:lstStyle/>
                    <a:p>
                      <a:pPr algn="just">
                        <a:lnSpc>
                          <a:spcPct val="115000"/>
                        </a:lnSpc>
                        <a:spcAft>
                          <a:spcPts val="0"/>
                        </a:spcAft>
                      </a:pPr>
                      <a:r>
                        <a:rPr lang="fr-FR" sz="10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22</a:t>
                      </a:r>
                    </a:p>
                  </a:txBody>
                  <a:tcPr marL="68580" marR="68580" marT="9525" marB="0" anchor="ctr">
                    <a:solidFill>
                      <a:srgbClr val="DDDFEF"/>
                    </a:solidFill>
                  </a:tcPr>
                </a:tc>
                <a:extLst>
                  <a:ext uri="{0D108BD9-81ED-4DB2-BD59-A6C34878D82A}">
                    <a16:rowId xmlns:a16="http://schemas.microsoft.com/office/drawing/2014/main" val="1179045123"/>
                  </a:ext>
                </a:extLst>
              </a:tr>
              <a:tr h="272031">
                <a:tc>
                  <a:txBody>
                    <a:bodyPr/>
                    <a:lstStyle/>
                    <a:p>
                      <a:pPr algn="l">
                        <a:lnSpc>
                          <a:spcPct val="115000"/>
                        </a:lnSpc>
                        <a:spcAft>
                          <a:spcPts val="0"/>
                        </a:spcAft>
                      </a:pPr>
                      <a:r>
                        <a:rPr lang="fr-FR" sz="1200" b="0" dirty="0">
                          <a:effectLst/>
                          <a:latin typeface="Verdana" panose="020B0604030504040204" pitchFamily="34" charset="0"/>
                          <a:ea typeface="Verdana" panose="020B0604030504040204" pitchFamily="34" charset="0"/>
                        </a:rPr>
                        <a:t>Abstentions ou refus de prendre part au vote</a:t>
                      </a:r>
                    </a:p>
                  </a:txBody>
                  <a:tcPr marL="68580" marR="68580" marT="0" marB="0" anchor="ctr">
                    <a:solidFill>
                      <a:schemeClr val="bg1"/>
                    </a:solidFill>
                  </a:tcPr>
                </a:tc>
                <a:tc>
                  <a:txBody>
                    <a:bodyPr/>
                    <a:lstStyle/>
                    <a:p>
                      <a:pPr algn="just">
                        <a:lnSpc>
                          <a:spcPct val="115000"/>
                        </a:lnSpc>
                        <a:spcAft>
                          <a:spcPts val="0"/>
                        </a:spcAft>
                      </a:pPr>
                      <a:r>
                        <a:rPr lang="fr-FR" sz="10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0</a:t>
                      </a:r>
                    </a:p>
                  </a:txBody>
                  <a:tcPr marL="68580" marR="68580" marT="9525" marB="0" anchor="ctr">
                    <a:solidFill>
                      <a:schemeClr val="bg1"/>
                    </a:solidFill>
                  </a:tcPr>
                </a:tc>
                <a:extLst>
                  <a:ext uri="{0D108BD9-81ED-4DB2-BD59-A6C34878D82A}">
                    <a16:rowId xmlns:a16="http://schemas.microsoft.com/office/drawing/2014/main" val="2114977402"/>
                  </a:ext>
                </a:extLst>
              </a:tr>
            </a:tbl>
          </a:graphicData>
        </a:graphic>
      </p:graphicFrame>
      <p:sp>
        <p:nvSpPr>
          <p:cNvPr id="8" name="Rectangle 7">
            <a:extLst>
              <a:ext uri="{FF2B5EF4-FFF2-40B4-BE49-F238E27FC236}">
                <a16:creationId xmlns:a16="http://schemas.microsoft.com/office/drawing/2014/main" id="{6D2CD2F3-4624-44AF-84FF-2FA5D799F4AF}"/>
              </a:ext>
            </a:extLst>
          </p:cNvPr>
          <p:cNvSpPr/>
          <p:nvPr/>
        </p:nvSpPr>
        <p:spPr>
          <a:xfrm>
            <a:off x="220312" y="1517719"/>
            <a:ext cx="5875688" cy="4524315"/>
          </a:xfrm>
          <a:prstGeom prst="rect">
            <a:avLst/>
          </a:prstGeom>
        </p:spPr>
        <p:txBody>
          <a:bodyPr wrap="square" anchor="t" anchorCtr="0">
            <a:spAutoFit/>
          </a:bodyPr>
          <a:lstStyle/>
          <a:p>
            <a:pPr algn="just"/>
            <a:r>
              <a:rPr lang="fr-FR" sz="1200" dirty="0">
                <a:solidFill>
                  <a:schemeClr val="dk1"/>
                </a:solidFill>
                <a:latin typeface="Verdana" panose="020B0604030504040204" pitchFamily="34" charset="0"/>
                <a:ea typeface="Verdana" panose="020B0604030504040204" pitchFamily="34" charset="0"/>
              </a:rPr>
              <a:t>Vu le code de l’éducation,</a:t>
            </a:r>
          </a:p>
          <a:p>
            <a:pPr algn="just"/>
            <a:r>
              <a:rPr lang="fr-FR" sz="1200" dirty="0">
                <a:solidFill>
                  <a:schemeClr val="dk1"/>
                </a:solidFill>
                <a:latin typeface="Verdana" panose="020B0604030504040204" pitchFamily="34" charset="0"/>
                <a:ea typeface="Verdana" panose="020B0604030504040204" pitchFamily="34" charset="0"/>
              </a:rPr>
              <a:t>Vu les statuts de l’Université Grenoble Alpes et notamment l’articles 26,</a:t>
            </a:r>
          </a:p>
          <a:p>
            <a:pPr algn="just"/>
            <a:r>
              <a:rPr lang="fr-FR" sz="1200" dirty="0">
                <a:solidFill>
                  <a:schemeClr val="dk1"/>
                </a:solidFill>
                <a:latin typeface="Verdana" panose="020B0604030504040204" pitchFamily="34" charset="0"/>
                <a:ea typeface="Verdana" panose="020B0604030504040204" pitchFamily="34" charset="0"/>
              </a:rPr>
              <a:t> </a:t>
            </a:r>
          </a:p>
          <a:p>
            <a:pPr algn="just"/>
            <a:r>
              <a:rPr lang="fr-FR" sz="1200" dirty="0">
                <a:solidFill>
                  <a:schemeClr val="dk1"/>
                </a:solidFill>
                <a:latin typeface="Verdana" panose="020B0604030504040204" pitchFamily="34" charset="0"/>
                <a:ea typeface="Verdana" panose="020B0604030504040204" pitchFamily="34" charset="0"/>
              </a:rPr>
              <a:t>Considérant que conformément à l’article 26 des statuts de l’UGA, la commission de la formation et de la vie universitaire procède, sur proposition du Président de l’Université Grenoble Alpes, à l’élection du vice-président en charge de la formation ;</a:t>
            </a:r>
          </a:p>
          <a:p>
            <a:pPr algn="just"/>
            <a:r>
              <a:rPr lang="fr-FR" sz="1200" dirty="0">
                <a:solidFill>
                  <a:schemeClr val="dk1"/>
                </a:solidFill>
                <a:latin typeface="Verdana" panose="020B0604030504040204" pitchFamily="34" charset="0"/>
                <a:ea typeface="Verdana" panose="020B0604030504040204" pitchFamily="34" charset="0"/>
              </a:rPr>
              <a:t> </a:t>
            </a:r>
          </a:p>
          <a:p>
            <a:pPr algn="just"/>
            <a:r>
              <a:rPr lang="fr-FR" sz="1200" dirty="0">
                <a:solidFill>
                  <a:schemeClr val="dk1"/>
                </a:solidFill>
                <a:latin typeface="Verdana" panose="020B0604030504040204" pitchFamily="34" charset="0"/>
                <a:ea typeface="Verdana" panose="020B0604030504040204" pitchFamily="34" charset="0"/>
              </a:rPr>
              <a:t>Considérant que Monsieur LAKHNECH Yassine, président de l’UGA, propose la candidature de Monsieur DECHENAUD David aux fonctions de vice-président en charge de la formation ;</a:t>
            </a:r>
          </a:p>
          <a:p>
            <a:pPr algn="just"/>
            <a:r>
              <a:rPr lang="fr-FR" sz="1200" dirty="0">
                <a:solidFill>
                  <a:schemeClr val="dk1"/>
                </a:solidFill>
                <a:latin typeface="Verdana" panose="020B0604030504040204" pitchFamily="34" charset="0"/>
                <a:ea typeface="Verdana" panose="020B0604030504040204" pitchFamily="34" charset="0"/>
              </a:rPr>
              <a:t> </a:t>
            </a:r>
          </a:p>
          <a:p>
            <a:pPr algn="just"/>
            <a:r>
              <a:rPr lang="fr-FR" sz="1200" dirty="0">
                <a:solidFill>
                  <a:schemeClr val="dk1"/>
                </a:solidFill>
                <a:latin typeface="Verdana" panose="020B0604030504040204" pitchFamily="34" charset="0"/>
                <a:ea typeface="Verdana" panose="020B0604030504040204" pitchFamily="34" charset="0"/>
              </a:rPr>
              <a:t>Considérant que Monsieur DECHENAUD David a été invité à présenter son programme et à répondre aux questions des conseillers ;</a:t>
            </a:r>
          </a:p>
          <a:p>
            <a:pPr algn="just"/>
            <a:r>
              <a:rPr lang="fr-FR" sz="1200" dirty="0">
                <a:solidFill>
                  <a:schemeClr val="dk1"/>
                </a:solidFill>
                <a:latin typeface="Verdana" panose="020B0604030504040204" pitchFamily="34" charset="0"/>
                <a:ea typeface="Verdana" panose="020B0604030504040204" pitchFamily="34" charset="0"/>
              </a:rPr>
              <a:t> </a:t>
            </a:r>
          </a:p>
          <a:p>
            <a:pPr algn="just"/>
            <a:r>
              <a:rPr lang="fr-FR" sz="1200" dirty="0">
                <a:solidFill>
                  <a:schemeClr val="dk1"/>
                </a:solidFill>
                <a:latin typeface="Verdana" panose="020B0604030504040204" pitchFamily="34" charset="0"/>
                <a:ea typeface="Verdana" panose="020B0604030504040204" pitchFamily="34" charset="0"/>
              </a:rPr>
              <a:t>Considérant qu’à l’issue de l’échange avec les conseillers, il a été procédé à un vote à bulletin secret (avec passage par l’isoloir) ;</a:t>
            </a:r>
          </a:p>
          <a:p>
            <a:pPr algn="just"/>
            <a:r>
              <a:rPr lang="fr-FR" sz="1200" dirty="0">
                <a:solidFill>
                  <a:schemeClr val="dk1"/>
                </a:solidFill>
                <a:latin typeface="Verdana" panose="020B0604030504040204" pitchFamily="34" charset="0"/>
                <a:ea typeface="Verdana" panose="020B0604030504040204" pitchFamily="34" charset="0"/>
              </a:rPr>
              <a:t> </a:t>
            </a:r>
          </a:p>
          <a:p>
            <a:pPr algn="just"/>
            <a:r>
              <a:rPr lang="fr-FR" sz="1200" dirty="0">
                <a:solidFill>
                  <a:schemeClr val="dk1"/>
                </a:solidFill>
                <a:latin typeface="Verdana" panose="020B0604030504040204" pitchFamily="34" charset="0"/>
                <a:ea typeface="Verdana" panose="020B0604030504040204" pitchFamily="34" charset="0"/>
              </a:rPr>
              <a:t>Considérant qu’au premier tour de scrutin, la majorité requise est la majorité absolue des membres présents ou représentés de la commission de la formation et de la vie universitaire du conseil académique et la majorité absolue des suffrages exprimés aux tours suivants le cas échéant ;</a:t>
            </a:r>
          </a:p>
          <a:p>
            <a:r>
              <a:rPr lang="fr-FR" sz="1200" dirty="0">
                <a:solidFill>
                  <a:schemeClr val="dk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15813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E9FEF-E628-E54E-A88C-C7B7C2F89AD8}"/>
              </a:ext>
            </a:extLst>
          </p:cNvPr>
          <p:cNvSpPr>
            <a:spLocks noGrp="1"/>
          </p:cNvSpPr>
          <p:nvPr>
            <p:ph type="title"/>
          </p:nvPr>
        </p:nvSpPr>
        <p:spPr>
          <a:xfrm>
            <a:off x="336430" y="3036490"/>
            <a:ext cx="11533517" cy="448582"/>
          </a:xfrm>
        </p:spPr>
        <p:txBody>
          <a:bodyPr>
            <a:noAutofit/>
          </a:bodyPr>
          <a:lstStyle/>
          <a:p>
            <a:pPr algn="ctr"/>
            <a:r>
              <a:rPr lang="fr-FR" sz="2400" dirty="0">
                <a:latin typeface="Verdana" panose="020B0604030504040204" pitchFamily="34" charset="0"/>
                <a:ea typeface="Verdana" panose="020B0604030504040204" pitchFamily="34" charset="0"/>
                <a:cs typeface="Verdana" panose="020B0604030504040204" pitchFamily="34" charset="0"/>
              </a:rPr>
              <a:t>La séance est levée à 14h35.</a:t>
            </a:r>
            <a:endParaRPr lang="fr-FR" sz="1800" dirty="0">
              <a:solidFill>
                <a:srgbClr val="E7461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065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601874152"/>
              </p:ext>
            </p:extLst>
          </p:nvPr>
        </p:nvGraphicFramePr>
        <p:xfrm>
          <a:off x="242046" y="233082"/>
          <a:ext cx="11698941" cy="6422480"/>
        </p:xfrm>
        <a:graphic>
          <a:graphicData uri="http://schemas.openxmlformats.org/drawingml/2006/table">
            <a:tbl>
              <a:tblPr firstRow="1" firstCol="1" bandRow="1">
                <a:tableStyleId>{5C22544A-7EE6-4342-B048-85BDC9FD1C3A}</a:tableStyleId>
              </a:tblPr>
              <a:tblGrid>
                <a:gridCol w="3467562">
                  <a:extLst>
                    <a:ext uri="{9D8B030D-6E8A-4147-A177-3AD203B41FA5}">
                      <a16:colId xmlns:a16="http://schemas.microsoft.com/office/drawing/2014/main" val="64147017"/>
                    </a:ext>
                  </a:extLst>
                </a:gridCol>
                <a:gridCol w="1432573">
                  <a:extLst>
                    <a:ext uri="{9D8B030D-6E8A-4147-A177-3AD203B41FA5}">
                      <a16:colId xmlns:a16="http://schemas.microsoft.com/office/drawing/2014/main" val="1222583081"/>
                    </a:ext>
                  </a:extLst>
                </a:gridCol>
                <a:gridCol w="1408086">
                  <a:extLst>
                    <a:ext uri="{9D8B030D-6E8A-4147-A177-3AD203B41FA5}">
                      <a16:colId xmlns:a16="http://schemas.microsoft.com/office/drawing/2014/main" val="91883329"/>
                    </a:ext>
                  </a:extLst>
                </a:gridCol>
                <a:gridCol w="5390720">
                  <a:extLst>
                    <a:ext uri="{9D8B030D-6E8A-4147-A177-3AD203B41FA5}">
                      <a16:colId xmlns:a16="http://schemas.microsoft.com/office/drawing/2014/main" val="1022647515"/>
                    </a:ext>
                  </a:extLst>
                </a:gridCol>
              </a:tblGrid>
              <a:tr h="255672">
                <a:tc gridSpan="4">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000" dirty="0">
                          <a:effectLst/>
                          <a:latin typeface="Verdana" panose="020B0604030504040204" pitchFamily="34" charset="0"/>
                          <a:ea typeface="Verdana" panose="020B0604030504040204" pitchFamily="34" charset="0"/>
                          <a:cs typeface="Arial" panose="020B0604020202020204" pitchFamily="34" charset="0"/>
                        </a:rPr>
                        <a:t>Président</a:t>
                      </a:r>
                      <a:r>
                        <a:rPr lang="fr-FR" sz="1000" b="1" baseline="0" dirty="0">
                          <a:solidFill>
                            <a:schemeClr val="bg1"/>
                          </a:solidFill>
                          <a:effectLst/>
                          <a:latin typeface="Verdana" panose="020B0604030504040204" pitchFamily="34" charset="0"/>
                          <a:ea typeface="Verdana" panose="020B0604030504040204" pitchFamily="34" charset="0"/>
                          <a:cs typeface="Arial" panose="020B0604020202020204" pitchFamily="34" charset="0"/>
                        </a:rPr>
                        <a:t> </a:t>
                      </a:r>
                      <a:r>
                        <a:rPr lang="fr-FR" sz="1000" dirty="0">
                          <a:effectLst/>
                          <a:latin typeface="Verdana" panose="020B0604030504040204" pitchFamily="34" charset="0"/>
                          <a:ea typeface="Verdana" panose="020B0604030504040204" pitchFamily="34" charset="0"/>
                          <a:cs typeface="Arial" panose="020B0604020202020204" pitchFamily="34" charset="0"/>
                        </a:rPr>
                        <a:t>de séance</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80077747"/>
                  </a:ext>
                </a:extLst>
              </a:tr>
              <a:tr h="498781">
                <a:tc gridSpan="4">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fr-FR" sz="1000" dirty="0">
                        <a:solidFill>
                          <a:schemeClr val="tx1"/>
                        </a:solidFill>
                        <a:effectLst/>
                        <a:latin typeface="Arial" panose="020B0604020202020204" pitchFamily="34" charset="0"/>
                        <a:ea typeface="Times New Roman" panose="02020603050405020304" pitchFamily="18"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Arial" panose="020B0604020202020204" pitchFamily="34" charset="0"/>
                          <a:ea typeface="Times New Roman" panose="02020603050405020304" pitchFamily="18" charset="0"/>
                        </a:rPr>
                        <a:t>CHAACHOUA Hamid, </a:t>
                      </a:r>
                      <a:r>
                        <a:rPr lang="fr-FR" sz="1200" b="1" kern="1200" dirty="0">
                          <a:solidFill>
                            <a:schemeClr val="tx1"/>
                          </a:solidFill>
                          <a:effectLst/>
                          <a:latin typeface="Arial" panose="020B0604020202020204" pitchFamily="34" charset="0"/>
                          <a:ea typeface="+mn-ea"/>
                          <a:cs typeface="+mn-cs"/>
                        </a:rPr>
                        <a:t>doyen d’âge des personnels élus à la commission de la formation et de la vie universitaire</a:t>
                      </a:r>
                    </a:p>
                    <a:p>
                      <a:pPr algn="ctr">
                        <a:spcAft>
                          <a:spcPts val="0"/>
                        </a:spcAft>
                      </a:pPr>
                      <a:endParaRPr lang="fr-FR" sz="1050" dirty="0">
                        <a:solidFill>
                          <a:schemeClr val="tx1"/>
                        </a:solidFill>
                        <a:effectLst/>
                        <a:latin typeface="Times New Roman" panose="02020603050405020304" pitchFamily="18" charset="0"/>
                        <a:ea typeface="Times New Roman" panose="02020603050405020304" pitchFamily="18"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87960139"/>
                  </a:ext>
                </a:extLst>
              </a:tr>
              <a:tr h="255672">
                <a:tc gridSpan="4">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Collège A : Professeurs des universités et personnels assimilés</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461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29659843"/>
                  </a:ext>
                </a:extLst>
              </a:tr>
              <a:tr h="255672">
                <a:tc>
                  <a:txBody>
                    <a:bodyPr/>
                    <a:lstStyle/>
                    <a:p>
                      <a:pPr algn="ctr">
                        <a:lnSpc>
                          <a:spcPts val="1200"/>
                        </a:lnSpc>
                        <a:spcAft>
                          <a:spcPts val="0"/>
                        </a:spcAft>
                      </a:pPr>
                      <a:r>
                        <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 </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Élu·e</a:t>
                      </a:r>
                      <a:endPar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Présent·e</a:t>
                      </a:r>
                      <a:endPar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Excusé·e</a:t>
                      </a:r>
                      <a:endPar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Procuration à</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extLst>
                  <a:ext uri="{0D108BD9-81ED-4DB2-BD59-A6C34878D82A}">
                    <a16:rowId xmlns:a16="http://schemas.microsoft.com/office/drawing/2014/main" val="2792294586"/>
                  </a:ext>
                </a:extLst>
              </a:tr>
              <a:tr h="255672">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BAVEREL Olivier</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LEMASSON Germain</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1179604"/>
                  </a:ext>
                </a:extLst>
              </a:tr>
              <a:tr h="255672">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CHAACHOUA Hamid</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334829"/>
                  </a:ext>
                </a:extLst>
              </a:tr>
              <a:tr h="255672">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CROSS Benjamin</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005259"/>
                  </a:ext>
                </a:extLst>
              </a:tr>
              <a:tr h="255672">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DUMESTRE-PERARD Chantal</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ORSINI-SAILLET Catherine</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5838498"/>
                  </a:ext>
                </a:extLst>
              </a:tr>
              <a:tr h="255672">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ORSINI-SAILLET </a:t>
                      </a:r>
                      <a:r>
                        <a:rPr lang="fr-FR" sz="1000" dirty="0">
                          <a:solidFill>
                            <a:schemeClr val="tx1"/>
                          </a:solidFill>
                          <a:effectLst/>
                          <a:latin typeface="Arial" panose="020B0604020202020204" pitchFamily="34" charset="0"/>
                          <a:ea typeface="Times New Roman" panose="02020603050405020304" pitchFamily="18" charset="0"/>
                        </a:rPr>
                        <a:t>Catherine</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377" rtl="0" eaLnBrk="1" fontAlgn="auto" latinLnBrk="0" hangingPunct="1">
                        <a:lnSpc>
                          <a:spcPts val="1200"/>
                        </a:lnSpc>
                        <a:spcBef>
                          <a:spcPts val="0"/>
                        </a:spcBef>
                        <a:spcAft>
                          <a:spcPts val="0"/>
                        </a:spcAft>
                        <a:buClrTx/>
                        <a:buSzTx/>
                        <a:buFontTx/>
                        <a:buNone/>
                        <a:tabLst/>
                        <a:defRPr/>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2288945"/>
                  </a:ext>
                </a:extLst>
              </a:tr>
              <a:tr h="255672">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PINSAULT Nicolas</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306140"/>
                  </a:ext>
                </a:extLst>
              </a:tr>
              <a:tr h="298915">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SEIDELIN Signe</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GIROUD Séverine</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5336447"/>
                  </a:ext>
                </a:extLst>
              </a:tr>
              <a:tr h="255672">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VANIER Léo</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CHAACHOUA Hamid</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629546"/>
                  </a:ext>
                </a:extLst>
              </a:tr>
              <a:tr h="255672">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VAUFREYDAZ Dominique</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811561"/>
                  </a:ext>
                </a:extLst>
              </a:tr>
              <a:tr h="255672">
                <a:tc gridSpan="4">
                  <a:txBody>
                    <a:bodyPr/>
                    <a:lstStyle/>
                    <a:p>
                      <a:pPr algn="ctr">
                        <a:lnSpc>
                          <a:spcPts val="1200"/>
                        </a:lnSpc>
                        <a:spcAft>
                          <a:spcPts val="0"/>
                        </a:spcAft>
                      </a:pPr>
                      <a:r>
                        <a:rPr lang="fr-FR" sz="1000" dirty="0">
                          <a:effectLst/>
                          <a:latin typeface="Verdana" panose="020B0604030504040204" pitchFamily="34" charset="0"/>
                          <a:ea typeface="Verdana" panose="020B0604030504040204" pitchFamily="34" charset="0"/>
                          <a:cs typeface="Arial" panose="020B0604020202020204" pitchFamily="34" charset="0"/>
                        </a:rPr>
                        <a:t>Collège B : Autres enseignants-chercheurs, enseignants et personnels assimilés</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461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50516458"/>
                  </a:ext>
                </a:extLst>
              </a:tr>
              <a:tr h="255672">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000" dirty="0">
                          <a:effectLst/>
                          <a:latin typeface="Verdana" panose="020B0604030504040204" pitchFamily="34" charset="0"/>
                          <a:ea typeface="Verdana" panose="020B0604030504040204" pitchFamily="34" charset="0"/>
                          <a:cs typeface="Arial" panose="020B0604020202020204" pitchFamily="34" charset="0"/>
                        </a:rPr>
                        <a:t> </a:t>
                      </a:r>
                      <a:r>
                        <a:rPr lang="fr-FR" sz="1000" b="1" dirty="0" err="1">
                          <a:effectLst/>
                          <a:latin typeface="Verdana" panose="020B0604030504040204" pitchFamily="34" charset="0"/>
                          <a:ea typeface="Verdana" panose="020B0604030504040204" pitchFamily="34" charset="0"/>
                          <a:cs typeface="Arial" panose="020B0604020202020204" pitchFamily="34" charset="0"/>
                        </a:rPr>
                        <a:t>Élu</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endParaRPr lang="fr-FR" sz="1000" b="1" dirty="0">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Présent·e</a:t>
                      </a:r>
                      <a:endPar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a:solidFill>
                            <a:schemeClr val="bg1"/>
                          </a:solidFill>
                          <a:effectLst/>
                          <a:latin typeface="Verdana" panose="020B0604030504040204" pitchFamily="34" charset="0"/>
                          <a:ea typeface="Verdana" panose="020B0604030504040204" pitchFamily="34" charset="0"/>
                          <a:cs typeface="Arial" panose="020B0604020202020204" pitchFamily="34" charset="0"/>
                        </a:rPr>
                        <a:t>Excusé·e</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Procuration à</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extLst>
                  <a:ext uri="{0D108BD9-81ED-4DB2-BD59-A6C34878D82A}">
                    <a16:rowId xmlns:a16="http://schemas.microsoft.com/office/drawing/2014/main" val="3530402689"/>
                  </a:ext>
                </a:extLst>
              </a:tr>
              <a:tr h="255672">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BOURREL Romain</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377" rtl="0" eaLnBrk="1" fontAlgn="auto" latinLnBrk="0" hangingPunct="1">
                        <a:lnSpc>
                          <a:spcPts val="1200"/>
                        </a:lnSpc>
                        <a:spcBef>
                          <a:spcPts val="0"/>
                        </a:spcBef>
                        <a:spcAft>
                          <a:spcPts val="0"/>
                        </a:spcAft>
                        <a:buClrTx/>
                        <a:buSzTx/>
                        <a:buFontTx/>
                        <a:buNone/>
                        <a:tabLst/>
                        <a:defRPr/>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0588974"/>
                  </a:ext>
                </a:extLst>
              </a:tr>
              <a:tr h="255672">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BRETON Jean</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143307"/>
                  </a:ext>
                </a:extLst>
              </a:tr>
              <a:tr h="255672">
                <a:tc>
                  <a:txBody>
                    <a:bodyPr/>
                    <a:lstStyle/>
                    <a:p>
                      <a:pPr>
                        <a:spcAft>
                          <a:spcPts val="0"/>
                        </a:spcAft>
                      </a:pPr>
                      <a:r>
                        <a:rPr lang="fr-FR" sz="1100">
                          <a:solidFill>
                            <a:srgbClr val="000000"/>
                          </a:solidFill>
                          <a:effectLst/>
                          <a:latin typeface="Arial" panose="020B0604020202020204" pitchFamily="34" charset="0"/>
                          <a:ea typeface="Times New Roman" panose="02020603050405020304" pitchFamily="18" charset="0"/>
                        </a:rPr>
                        <a:t>CARNEL Jean-Stéphane</a:t>
                      </a:r>
                      <a:endParaRPr lang="fr-F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7989471"/>
                  </a:ext>
                </a:extLst>
              </a:tr>
              <a:tr h="255672">
                <a:tc>
                  <a:txBody>
                    <a:bodyPr/>
                    <a:lstStyle/>
                    <a:p>
                      <a:pPr>
                        <a:spcAft>
                          <a:spcPts val="0"/>
                        </a:spcAft>
                      </a:pPr>
                      <a:r>
                        <a:rPr lang="fr-FR" sz="1100">
                          <a:solidFill>
                            <a:srgbClr val="000000"/>
                          </a:solidFill>
                          <a:effectLst/>
                          <a:latin typeface="Arial" panose="020B0604020202020204" pitchFamily="34" charset="0"/>
                          <a:ea typeface="Times New Roman" panose="02020603050405020304" pitchFamily="18" charset="0"/>
                        </a:rPr>
                        <a:t>CASTEBRUNET Hélène</a:t>
                      </a:r>
                      <a:endParaRPr lang="fr-F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DEPRET Christian</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549578"/>
                  </a:ext>
                </a:extLst>
              </a:tr>
              <a:tr h="255672">
                <a:tc>
                  <a:txBody>
                    <a:bodyPr/>
                    <a:lstStyle/>
                    <a:p>
                      <a:pPr>
                        <a:spcAft>
                          <a:spcPts val="0"/>
                        </a:spcAft>
                      </a:pPr>
                      <a:r>
                        <a:rPr lang="fr-FR" sz="1100">
                          <a:solidFill>
                            <a:srgbClr val="000000"/>
                          </a:solidFill>
                          <a:effectLst/>
                          <a:latin typeface="Arial" panose="020B0604020202020204" pitchFamily="34" charset="0"/>
                          <a:ea typeface="Times New Roman" panose="02020603050405020304" pitchFamily="18" charset="0"/>
                        </a:rPr>
                        <a:t>DEPAU Giovanni</a:t>
                      </a:r>
                      <a:endParaRPr lang="fr-F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8403198"/>
                  </a:ext>
                </a:extLst>
              </a:tr>
              <a:tr h="255672">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DEPRET Christian</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2440965"/>
                  </a:ext>
                </a:extLst>
              </a:tr>
              <a:tr h="255672">
                <a:tc>
                  <a:txBody>
                    <a:bodyPr/>
                    <a:lstStyle/>
                    <a:p>
                      <a:pPr>
                        <a:spcAft>
                          <a:spcPts val="0"/>
                        </a:spcAft>
                      </a:pPr>
                      <a:r>
                        <a:rPr lang="fr-FR" sz="1100">
                          <a:solidFill>
                            <a:srgbClr val="000000"/>
                          </a:solidFill>
                          <a:effectLst/>
                          <a:latin typeface="Arial" panose="020B0604020202020204" pitchFamily="34" charset="0"/>
                          <a:ea typeface="Times New Roman" panose="02020603050405020304" pitchFamily="18" charset="0"/>
                        </a:rPr>
                        <a:t>DE ROSNY Eve</a:t>
                      </a:r>
                      <a:endParaRPr lang="fr-F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4062839"/>
                  </a:ext>
                </a:extLst>
              </a:tr>
              <a:tr h="255672">
                <a:tc>
                  <a:txBody>
                    <a:bodyPr/>
                    <a:lstStyle/>
                    <a:p>
                      <a:pPr>
                        <a:spcAft>
                          <a:spcPts val="0"/>
                        </a:spcAft>
                      </a:pPr>
                      <a:r>
                        <a:rPr lang="fr-FR" sz="1100">
                          <a:solidFill>
                            <a:srgbClr val="000000"/>
                          </a:solidFill>
                          <a:effectLst/>
                          <a:latin typeface="Arial" panose="020B0604020202020204" pitchFamily="34" charset="0"/>
                          <a:ea typeface="Times New Roman" panose="02020603050405020304" pitchFamily="18" charset="0"/>
                        </a:rPr>
                        <a:t>MACLEAN Catriona</a:t>
                      </a:r>
                      <a:endParaRPr lang="fr-F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091173"/>
                  </a:ext>
                </a:extLst>
              </a:tr>
              <a:tr h="255672">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MARTINEZ MARCOUX Marie-José</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44587" marR="44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539971"/>
                  </a:ext>
                </a:extLst>
              </a:tr>
            </a:tbl>
          </a:graphicData>
        </a:graphic>
      </p:graphicFrame>
    </p:spTree>
    <p:extLst>
      <p:ext uri="{BB962C8B-B14F-4D97-AF65-F5344CB8AC3E}">
        <p14:creationId xmlns:p14="http://schemas.microsoft.com/office/powerpoint/2010/main" val="182096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3185153504"/>
              </p:ext>
            </p:extLst>
          </p:nvPr>
        </p:nvGraphicFramePr>
        <p:xfrm>
          <a:off x="255918" y="241540"/>
          <a:ext cx="11680164" cy="4572002"/>
        </p:xfrm>
        <a:graphic>
          <a:graphicData uri="http://schemas.openxmlformats.org/drawingml/2006/table">
            <a:tbl>
              <a:tblPr firstRow="1" firstCol="1" bandRow="1">
                <a:tableStyleId>{5C22544A-7EE6-4342-B048-85BDC9FD1C3A}</a:tableStyleId>
              </a:tblPr>
              <a:tblGrid>
                <a:gridCol w="3461996">
                  <a:extLst>
                    <a:ext uri="{9D8B030D-6E8A-4147-A177-3AD203B41FA5}">
                      <a16:colId xmlns:a16="http://schemas.microsoft.com/office/drawing/2014/main" val="64147017"/>
                    </a:ext>
                  </a:extLst>
                </a:gridCol>
                <a:gridCol w="1430274">
                  <a:extLst>
                    <a:ext uri="{9D8B030D-6E8A-4147-A177-3AD203B41FA5}">
                      <a16:colId xmlns:a16="http://schemas.microsoft.com/office/drawing/2014/main" val="1222583081"/>
                    </a:ext>
                  </a:extLst>
                </a:gridCol>
                <a:gridCol w="1405825">
                  <a:extLst>
                    <a:ext uri="{9D8B030D-6E8A-4147-A177-3AD203B41FA5}">
                      <a16:colId xmlns:a16="http://schemas.microsoft.com/office/drawing/2014/main" val="91883329"/>
                    </a:ext>
                  </a:extLst>
                </a:gridCol>
                <a:gridCol w="5382069">
                  <a:extLst>
                    <a:ext uri="{9D8B030D-6E8A-4147-A177-3AD203B41FA5}">
                      <a16:colId xmlns:a16="http://schemas.microsoft.com/office/drawing/2014/main" val="1022647515"/>
                    </a:ext>
                  </a:extLst>
                </a:gridCol>
              </a:tblGrid>
              <a:tr h="285150">
                <a:tc gridSpan="4">
                  <a:txBody>
                    <a:bodyPr/>
                    <a:lstStyle/>
                    <a:p>
                      <a:pPr algn="ctr">
                        <a:lnSpc>
                          <a:spcPts val="1200"/>
                        </a:lnSpc>
                        <a:spcAft>
                          <a:spcPts val="0"/>
                        </a:spcAft>
                      </a:pPr>
                      <a:r>
                        <a:rPr lang="fr-FR" sz="1000" b="1" dirty="0">
                          <a:solidFill>
                            <a:srgbClr val="FFFFFF"/>
                          </a:solidFill>
                          <a:effectLst/>
                          <a:latin typeface="Verdana" panose="020B0604030504040204" pitchFamily="34" charset="0"/>
                          <a:ea typeface="Verdana" panose="020B0604030504040204" pitchFamily="34" charset="0"/>
                          <a:cs typeface="Arial" panose="020B0604020202020204" pitchFamily="34" charset="0"/>
                        </a:rPr>
                        <a:t>Collège C :</a:t>
                      </a:r>
                      <a:r>
                        <a:rPr lang="fr-FR" sz="1000" b="1" baseline="0" dirty="0">
                          <a:solidFill>
                            <a:srgbClr val="FFFFFF"/>
                          </a:solidFill>
                          <a:effectLst/>
                          <a:latin typeface="Verdana" panose="020B0604030504040204" pitchFamily="34" charset="0"/>
                          <a:ea typeface="Verdana" panose="020B0604030504040204" pitchFamily="34" charset="0"/>
                          <a:cs typeface="Arial" panose="020B0604020202020204" pitchFamily="34" charset="0"/>
                        </a:rPr>
                        <a:t> Personnels ingénieurs, administratifs, techniques et des bibliothèques</a:t>
                      </a:r>
                      <a:endParaRPr lang="fr-FR" sz="10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4610"/>
                    </a:solidFill>
                  </a:tcPr>
                </a:tc>
                <a:tc hMerge="1">
                  <a:txBody>
                    <a:bodyPr/>
                    <a:lstStyle/>
                    <a:p>
                      <a:endParaRPr lang="fr-FR"/>
                    </a:p>
                  </a:txBody>
                  <a:tcP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50516458"/>
                  </a:ext>
                </a:extLst>
              </a:tr>
              <a:tr h="285150">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rPr>
                        <a:t> </a:t>
                      </a:r>
                      <a:r>
                        <a:rPr lang="fr-FR" sz="1000" b="1" dirty="0" err="1">
                          <a:effectLst/>
                          <a:latin typeface="Verdana" panose="020B0604030504040204" pitchFamily="34" charset="0"/>
                          <a:ea typeface="Verdana" panose="020B0604030504040204" pitchFamily="34" charset="0"/>
                          <a:cs typeface="Arial" panose="020B0604020202020204" pitchFamily="34" charset="0"/>
                        </a:rPr>
                        <a:t>Élu</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endParaRPr lang="fr-FR" sz="1000" b="1"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Présent·e</a:t>
                      </a:r>
                      <a:endPar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a:solidFill>
                            <a:schemeClr val="bg1"/>
                          </a:solidFill>
                          <a:effectLst/>
                          <a:latin typeface="Verdana" panose="020B0604030504040204" pitchFamily="34" charset="0"/>
                          <a:ea typeface="Verdana" panose="020B0604030504040204" pitchFamily="34" charset="0"/>
                          <a:cs typeface="Arial" panose="020B0604020202020204" pitchFamily="34" charset="0"/>
                        </a:rPr>
                        <a:t>Excusé·e</a:t>
                      </a:r>
                      <a:endParaRPr lang="fr-FR" sz="100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Procuration à</a:t>
                      </a:r>
                      <a:endPar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extLst>
                  <a:ext uri="{0D108BD9-81ED-4DB2-BD59-A6C34878D82A}">
                    <a16:rowId xmlns:a16="http://schemas.microsoft.com/office/drawing/2014/main" val="3530402689"/>
                  </a:ext>
                </a:extLst>
              </a:tr>
              <a:tr h="285150">
                <a:tc>
                  <a:txBody>
                    <a:bodyPr/>
                    <a:lstStyle/>
                    <a:p>
                      <a:pPr>
                        <a:spcAft>
                          <a:spcPts val="0"/>
                        </a:spcAft>
                      </a:pPr>
                      <a:r>
                        <a:rPr lang="fr-FR" sz="1100">
                          <a:solidFill>
                            <a:srgbClr val="000000"/>
                          </a:solidFill>
                          <a:effectLst/>
                          <a:latin typeface="Arial" panose="020B0604020202020204" pitchFamily="34" charset="0"/>
                          <a:ea typeface="Times New Roman" panose="02020603050405020304" pitchFamily="18" charset="0"/>
                        </a:rPr>
                        <a:t>BOUCHEZ-CHEVALIER Valérie</a:t>
                      </a:r>
                      <a:endParaRPr lang="fr-F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0588974"/>
                  </a:ext>
                </a:extLst>
              </a:tr>
              <a:tr h="285150">
                <a:tc>
                  <a:txBody>
                    <a:bodyPr/>
                    <a:lstStyle/>
                    <a:p>
                      <a:pPr>
                        <a:spcAft>
                          <a:spcPts val="0"/>
                        </a:spcAft>
                      </a:pPr>
                      <a:r>
                        <a:rPr lang="fr-FR" sz="1100">
                          <a:solidFill>
                            <a:srgbClr val="000000"/>
                          </a:solidFill>
                          <a:effectLst/>
                          <a:latin typeface="Arial" panose="020B0604020202020204" pitchFamily="34" charset="0"/>
                          <a:ea typeface="Times New Roman" panose="02020603050405020304" pitchFamily="18" charset="0"/>
                        </a:rPr>
                        <a:t>CHALON Nathalie</a:t>
                      </a:r>
                      <a:endParaRPr lang="fr-F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143307"/>
                  </a:ext>
                </a:extLst>
              </a:tr>
              <a:tr h="285150">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GIROUD Séverine</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7989471"/>
                  </a:ext>
                </a:extLst>
              </a:tr>
              <a:tr h="285150">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LEMASSON Germain</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549578"/>
                  </a:ext>
                </a:extLst>
              </a:tr>
              <a:tr h="285150">
                <a:tc>
                  <a:txBody>
                    <a:bodyPr/>
                    <a:lstStyle/>
                    <a:p>
                      <a:pPr>
                        <a:spcAft>
                          <a:spcPts val="0"/>
                        </a:spcAft>
                      </a:pPr>
                      <a:r>
                        <a:rPr lang="fr-FR" sz="1100">
                          <a:solidFill>
                            <a:srgbClr val="000000"/>
                          </a:solidFill>
                          <a:effectLst/>
                          <a:latin typeface="Arial" panose="020B0604020202020204" pitchFamily="34" charset="0"/>
                          <a:ea typeface="Times New Roman" panose="02020603050405020304" pitchFamily="18" charset="0"/>
                        </a:rPr>
                        <a:t>RACKI Valérie</a:t>
                      </a:r>
                      <a:endParaRPr lang="fr-FR"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8403198"/>
                  </a:ext>
                </a:extLst>
              </a:tr>
              <a:tr h="285150">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VALARCHER Olivier</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2440965"/>
                  </a:ext>
                </a:extLst>
              </a:tr>
              <a:tr h="285150">
                <a:tc gridSpan="4">
                  <a:txBody>
                    <a:bodyPr/>
                    <a:lstStyle/>
                    <a:p>
                      <a:pPr algn="ctr">
                        <a:lnSpc>
                          <a:spcPts val="1200"/>
                        </a:lnSpc>
                        <a:spcAft>
                          <a:spcPts val="0"/>
                        </a:spcAft>
                      </a:pPr>
                      <a:r>
                        <a:rPr lang="fr-FR" sz="1000" b="1" dirty="0">
                          <a:solidFill>
                            <a:srgbClr val="FFFFFF"/>
                          </a:solidFill>
                          <a:effectLst/>
                          <a:latin typeface="Verdana" panose="020B0604030504040204" pitchFamily="34" charset="0"/>
                          <a:ea typeface="Verdana" panose="020B0604030504040204" pitchFamily="34" charset="0"/>
                          <a:cs typeface="Arial" panose="020B0604020202020204" pitchFamily="34" charset="0"/>
                        </a:rPr>
                        <a:t>Personnalités extérieures</a:t>
                      </a:r>
                      <a:endParaRPr lang="fr-FR" sz="10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4610"/>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4062839"/>
                  </a:ext>
                </a:extLst>
              </a:tr>
              <a:tr h="285150">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000" b="1" dirty="0" err="1">
                          <a:effectLst/>
                          <a:latin typeface="Verdana" panose="020B0604030504040204" pitchFamily="34" charset="0"/>
                          <a:ea typeface="Verdana" panose="020B0604030504040204" pitchFamily="34" charset="0"/>
                          <a:cs typeface="Arial" panose="020B0604020202020204" pitchFamily="34" charset="0"/>
                        </a:rPr>
                        <a:t>Élu</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dirty="0">
                          <a:effectLst/>
                          <a:latin typeface="Verdana" panose="020B0604030504040204" pitchFamily="34" charset="0"/>
                          <a:ea typeface="Verdana" panose="020B0604030504040204" pitchFamily="34" charset="0"/>
                          <a:cs typeface="Arial" panose="020B0604020202020204" pitchFamily="34" charset="0"/>
                        </a:rPr>
                        <a:t> titulaire (T) / </a:t>
                      </a:r>
                      <a:r>
                        <a:rPr lang="fr-FR" sz="1000" b="1" dirty="0" err="1">
                          <a:effectLst/>
                          <a:latin typeface="Verdana" panose="020B0604030504040204" pitchFamily="34" charset="0"/>
                          <a:ea typeface="Verdana" panose="020B0604030504040204" pitchFamily="34" charset="0"/>
                          <a:cs typeface="Arial" panose="020B0604020202020204" pitchFamily="34" charset="0"/>
                        </a:rPr>
                        <a:t>Élu</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b="1" baseline="0" dirty="0">
                          <a:effectLst/>
                          <a:latin typeface="Verdana" panose="020B0604030504040204" pitchFamily="34" charset="0"/>
                          <a:ea typeface="Verdana" panose="020B0604030504040204" pitchFamily="34" charset="0"/>
                          <a:cs typeface="Arial" panose="020B0604020202020204" pitchFamily="34" charset="0"/>
                        </a:rPr>
                        <a:t> </a:t>
                      </a:r>
                      <a:r>
                        <a:rPr lang="fr-FR" sz="1000" dirty="0" err="1">
                          <a:effectLst/>
                          <a:latin typeface="Verdana" panose="020B0604030504040204" pitchFamily="34" charset="0"/>
                          <a:ea typeface="Verdana" panose="020B0604030504040204" pitchFamily="34" charset="0"/>
                          <a:cs typeface="Arial" panose="020B0604020202020204" pitchFamily="34" charset="0"/>
                        </a:rPr>
                        <a:t>suppléant</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b="1" baseline="0" dirty="0">
                          <a:effectLst/>
                          <a:latin typeface="Verdana" panose="020B0604030504040204" pitchFamily="34" charset="0"/>
                          <a:ea typeface="Verdana" panose="020B0604030504040204" pitchFamily="34" charset="0"/>
                          <a:cs typeface="Arial" panose="020B0604020202020204" pitchFamily="34" charset="0"/>
                        </a:rPr>
                        <a:t> </a:t>
                      </a:r>
                      <a:r>
                        <a:rPr lang="fr-FR" sz="1000" dirty="0">
                          <a:effectLst/>
                          <a:latin typeface="Verdana" panose="020B0604030504040204" pitchFamily="34" charset="0"/>
                          <a:ea typeface="Verdana" panose="020B0604030504040204" pitchFamily="34" charset="0"/>
                          <a:cs typeface="Arial" panose="020B060402020202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Présent·e</a:t>
                      </a:r>
                      <a:endPar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Excusé·e</a:t>
                      </a:r>
                      <a:endPar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Procuration à</a:t>
                      </a:r>
                      <a:endPar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extLst>
                  <a:ext uri="{0D108BD9-81ED-4DB2-BD59-A6C34878D82A}">
                    <a16:rowId xmlns:a16="http://schemas.microsoft.com/office/drawing/2014/main" val="696091173"/>
                  </a:ext>
                </a:extLst>
              </a:tr>
              <a:tr h="285150">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REY Freddy (T)</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578266431"/>
                  </a:ext>
                </a:extLst>
              </a:tr>
              <a:tr h="285150">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BAILE Henri (S)</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BRETON Jean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501905"/>
                  </a:ext>
                </a:extLst>
              </a:tr>
              <a:tr h="285150">
                <a:tc>
                  <a:txBody>
                    <a:bodyPr/>
                    <a:lstStyle/>
                    <a:p>
                      <a:pPr>
                        <a:spcAft>
                          <a:spcPts val="0"/>
                        </a:spcAft>
                      </a:pPr>
                      <a:r>
                        <a:rPr lang="fr-FR" sz="1100" dirty="0">
                          <a:solidFill>
                            <a:srgbClr val="000000"/>
                          </a:solidFill>
                          <a:effectLst/>
                          <a:latin typeface="Arial" panose="020B0604020202020204" pitchFamily="34" charset="0"/>
                          <a:ea typeface="Times New Roman" panose="02020603050405020304" pitchFamily="18" charset="0"/>
                        </a:rPr>
                        <a:t>NEVES Manuel (T)</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978684384"/>
                  </a:ext>
                </a:extLst>
              </a:tr>
              <a:tr h="285150">
                <a:tc>
                  <a:txBody>
                    <a:bodyPr/>
                    <a:lstStyle/>
                    <a:p>
                      <a:pPr>
                        <a:spcAft>
                          <a:spcPts val="0"/>
                        </a:spcAft>
                      </a:pPr>
                      <a:r>
                        <a:rPr lang="fr-FR" sz="1100" i="1" dirty="0">
                          <a:solidFill>
                            <a:srgbClr val="7F7F7F"/>
                          </a:solidFill>
                          <a:effectLst/>
                          <a:latin typeface="Arial" panose="020B0604020202020204" pitchFamily="34" charset="0"/>
                          <a:ea typeface="Times New Roman" panose="02020603050405020304" pitchFamily="18" charset="0"/>
                        </a:rPr>
                        <a:t>En attente d’un suppléant</a:t>
                      </a:r>
                      <a:endParaRPr lang="fr-F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4880816"/>
                  </a:ext>
                </a:extLst>
              </a:tr>
              <a:tr h="294752">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HAMDI-SEBASTIANIS Myriam</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CROSS Benjamin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708761"/>
                  </a:ext>
                </a:extLst>
              </a:tr>
              <a:tr h="285150">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CHEMINAUD Sandrine</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BOURREL Romain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0546139"/>
                  </a:ext>
                </a:extLst>
              </a:tr>
            </a:tbl>
          </a:graphicData>
        </a:graphic>
      </p:graphicFrame>
    </p:spTree>
    <p:extLst>
      <p:ext uri="{BB962C8B-B14F-4D97-AF65-F5344CB8AC3E}">
        <p14:creationId xmlns:p14="http://schemas.microsoft.com/office/powerpoint/2010/main" val="103585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2238087909"/>
              </p:ext>
            </p:extLst>
          </p:nvPr>
        </p:nvGraphicFramePr>
        <p:xfrm>
          <a:off x="258793" y="241546"/>
          <a:ext cx="11680165" cy="5565920"/>
        </p:xfrm>
        <a:graphic>
          <a:graphicData uri="http://schemas.openxmlformats.org/drawingml/2006/table">
            <a:tbl>
              <a:tblPr firstRow="1" firstCol="1" bandRow="1">
                <a:tableStyleId>{5C22544A-7EE6-4342-B048-85BDC9FD1C3A}</a:tableStyleId>
              </a:tblPr>
              <a:tblGrid>
                <a:gridCol w="3461997">
                  <a:extLst>
                    <a:ext uri="{9D8B030D-6E8A-4147-A177-3AD203B41FA5}">
                      <a16:colId xmlns:a16="http://schemas.microsoft.com/office/drawing/2014/main" val="64147017"/>
                    </a:ext>
                  </a:extLst>
                </a:gridCol>
                <a:gridCol w="1430274">
                  <a:extLst>
                    <a:ext uri="{9D8B030D-6E8A-4147-A177-3AD203B41FA5}">
                      <a16:colId xmlns:a16="http://schemas.microsoft.com/office/drawing/2014/main" val="1222583081"/>
                    </a:ext>
                  </a:extLst>
                </a:gridCol>
                <a:gridCol w="1405825">
                  <a:extLst>
                    <a:ext uri="{9D8B030D-6E8A-4147-A177-3AD203B41FA5}">
                      <a16:colId xmlns:a16="http://schemas.microsoft.com/office/drawing/2014/main" val="91883329"/>
                    </a:ext>
                  </a:extLst>
                </a:gridCol>
                <a:gridCol w="5382069">
                  <a:extLst>
                    <a:ext uri="{9D8B030D-6E8A-4147-A177-3AD203B41FA5}">
                      <a16:colId xmlns:a16="http://schemas.microsoft.com/office/drawing/2014/main" val="1022647515"/>
                    </a:ext>
                  </a:extLst>
                </a:gridCol>
              </a:tblGrid>
              <a:tr h="278296">
                <a:tc gridSpan="4">
                  <a:txBody>
                    <a:bodyPr/>
                    <a:lstStyle/>
                    <a:p>
                      <a:pPr algn="ctr">
                        <a:lnSpc>
                          <a:spcPts val="1200"/>
                        </a:lnSpc>
                        <a:spcAft>
                          <a:spcPts val="0"/>
                        </a:spcAft>
                      </a:pPr>
                      <a:r>
                        <a:rPr lang="fr-FR" sz="1000" b="1" dirty="0">
                          <a:solidFill>
                            <a:srgbClr val="FFFFFF"/>
                          </a:solidFill>
                          <a:effectLst/>
                          <a:latin typeface="Verdana" panose="020B0604030504040204" pitchFamily="34" charset="0"/>
                          <a:ea typeface="Verdana" panose="020B0604030504040204" pitchFamily="34" charset="0"/>
                          <a:cs typeface="Arial" panose="020B0604020202020204" pitchFamily="34" charset="0"/>
                        </a:rPr>
                        <a:t>Collège D : Étudiants</a:t>
                      </a:r>
                      <a:endParaRPr lang="fr-FR" sz="10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461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29659843"/>
                  </a:ext>
                </a:extLst>
              </a:tr>
              <a:tr h="278296">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000" dirty="0">
                          <a:effectLst/>
                          <a:latin typeface="Verdana" panose="020B0604030504040204" pitchFamily="34" charset="0"/>
                          <a:ea typeface="Verdana" panose="020B0604030504040204" pitchFamily="34" charset="0"/>
                          <a:cs typeface="Arial" panose="020B0604020202020204" pitchFamily="34" charset="0"/>
                        </a:rPr>
                        <a:t> </a:t>
                      </a:r>
                      <a:r>
                        <a:rPr lang="fr-FR" sz="1000" b="1" dirty="0" err="1">
                          <a:effectLst/>
                          <a:latin typeface="Verdana" panose="020B0604030504040204" pitchFamily="34" charset="0"/>
                          <a:ea typeface="Verdana" panose="020B0604030504040204" pitchFamily="34" charset="0"/>
                          <a:cs typeface="Arial" panose="020B0604020202020204" pitchFamily="34" charset="0"/>
                        </a:rPr>
                        <a:t>Élu</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dirty="0">
                          <a:effectLst/>
                          <a:latin typeface="Verdana" panose="020B0604030504040204" pitchFamily="34" charset="0"/>
                          <a:ea typeface="Verdana" panose="020B0604030504040204" pitchFamily="34" charset="0"/>
                          <a:cs typeface="Arial" panose="020B0604020202020204" pitchFamily="34" charset="0"/>
                        </a:rPr>
                        <a:t> titulaire (T) / </a:t>
                      </a:r>
                      <a:r>
                        <a:rPr lang="fr-FR" sz="1000" b="1" dirty="0" err="1">
                          <a:effectLst/>
                          <a:latin typeface="Verdana" panose="020B0604030504040204" pitchFamily="34" charset="0"/>
                          <a:ea typeface="Verdana" panose="020B0604030504040204" pitchFamily="34" charset="0"/>
                          <a:cs typeface="Arial" panose="020B0604020202020204" pitchFamily="34" charset="0"/>
                        </a:rPr>
                        <a:t>Élu</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b="1" baseline="0" dirty="0">
                          <a:effectLst/>
                          <a:latin typeface="Verdana" panose="020B0604030504040204" pitchFamily="34" charset="0"/>
                          <a:ea typeface="Verdana" panose="020B0604030504040204" pitchFamily="34" charset="0"/>
                          <a:cs typeface="Arial" panose="020B0604020202020204" pitchFamily="34" charset="0"/>
                        </a:rPr>
                        <a:t> </a:t>
                      </a:r>
                      <a:r>
                        <a:rPr lang="fr-FR" sz="1000" dirty="0" err="1">
                          <a:effectLst/>
                          <a:latin typeface="Verdana" panose="020B0604030504040204" pitchFamily="34" charset="0"/>
                          <a:ea typeface="Verdana" panose="020B0604030504040204" pitchFamily="34" charset="0"/>
                          <a:cs typeface="Arial" panose="020B0604020202020204" pitchFamily="34" charset="0"/>
                        </a:rPr>
                        <a:t>suppléant</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b="1" baseline="0" dirty="0">
                          <a:effectLst/>
                          <a:latin typeface="Verdana" panose="020B0604030504040204" pitchFamily="34" charset="0"/>
                          <a:ea typeface="Verdana" panose="020B0604030504040204" pitchFamily="34" charset="0"/>
                          <a:cs typeface="Arial" panose="020B0604020202020204" pitchFamily="34" charset="0"/>
                        </a:rPr>
                        <a:t> </a:t>
                      </a:r>
                      <a:r>
                        <a:rPr lang="fr-FR" sz="1000" dirty="0">
                          <a:effectLst/>
                          <a:latin typeface="Verdana" panose="020B0604030504040204" pitchFamily="34" charset="0"/>
                          <a:ea typeface="Verdana" panose="020B0604030504040204" pitchFamily="34" charset="0"/>
                          <a:cs typeface="Arial" panose="020B060402020202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Présent·e</a:t>
                      </a:r>
                      <a:endPar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Excusé·e</a:t>
                      </a:r>
                      <a:endPar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Procuration à</a:t>
                      </a:r>
                      <a:endParaRPr lang="fr-FR" sz="100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extLst>
                  <a:ext uri="{0D108BD9-81ED-4DB2-BD59-A6C34878D82A}">
                    <a16:rowId xmlns:a16="http://schemas.microsoft.com/office/drawing/2014/main" val="2792294586"/>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DUMON Astrid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100" b="1" kern="1200" dirty="0">
                          <a:solidFill>
                            <a:schemeClr val="tx1"/>
                          </a:solidFill>
                          <a:effectLst/>
                          <a:latin typeface="Arial" panose="020B0604020202020204" pitchFamily="34" charset="0"/>
                          <a:ea typeface="Times New Roman" panose="02020603050405020304" pitchFamily="18" charset="0"/>
                          <a:cs typeface="+mn-cs"/>
                        </a:rPr>
                        <a:t>GUIDETTI Malo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911179604"/>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RIAUX Lisa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334829"/>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HENNEQUIN Jean Richard Claus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indent="0" algn="ctr" defTabSz="914377" rtl="0" eaLnBrk="1" fontAlgn="auto" latinLnBrk="0" hangingPunct="1">
                        <a:lnSpc>
                          <a:spcPts val="1200"/>
                        </a:lnSpc>
                        <a:spcBef>
                          <a:spcPts val="0"/>
                        </a:spcBef>
                        <a:spcAft>
                          <a:spcPts val="0"/>
                        </a:spcAft>
                        <a:buClrTx/>
                        <a:buSzTx/>
                        <a:buFontTx/>
                        <a:buNone/>
                        <a:tabLst/>
                        <a:defRPr/>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92005259"/>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SAFFER Thomas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100" b="1" kern="1200" dirty="0">
                          <a:solidFill>
                            <a:schemeClr val="tx1"/>
                          </a:solidFill>
                          <a:effectLst/>
                          <a:latin typeface="Arial" panose="020B0604020202020204" pitchFamily="34" charset="0"/>
                          <a:ea typeface="Times New Roman" panose="02020603050405020304" pitchFamily="18" charset="0"/>
                          <a:cs typeface="+mn-cs"/>
                        </a:rPr>
                        <a:t>DECHENAUD Émile </a:t>
                      </a: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5838498"/>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QUELIN Léa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332288945"/>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FLORENTIN Wilson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306140"/>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COPIN Nicolas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185336447"/>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PALIARD Marie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629546"/>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RICHARD Louison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100" b="1" kern="1200" dirty="0">
                          <a:solidFill>
                            <a:schemeClr val="tx1"/>
                          </a:solidFill>
                          <a:effectLst/>
                          <a:latin typeface="Arial" panose="020B0604020202020204" pitchFamily="34" charset="0"/>
                          <a:ea typeface="Times New Roman" panose="02020603050405020304" pitchFamily="18" charset="0"/>
                          <a:cs typeface="+mn-cs"/>
                        </a:rPr>
                        <a:t>WARIN Malo </a:t>
                      </a: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825811561"/>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LIEGEOIS Estéban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225119"/>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RAMBAUD Sarah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461316184"/>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PORTE Marie-Lou (S)</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980215"/>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METRAL Charles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spcAft>
                          <a:spcPts val="0"/>
                        </a:spcAft>
                      </a:pPr>
                      <a:r>
                        <a:rPr lang="fr-FR" sz="1100" b="1" kern="1200" dirty="0">
                          <a:solidFill>
                            <a:schemeClr val="tx1"/>
                          </a:solidFill>
                          <a:effectLst/>
                          <a:latin typeface="Arial" panose="020B0604020202020204" pitchFamily="34" charset="0"/>
                          <a:ea typeface="Times New Roman" panose="02020603050405020304" pitchFamily="18" charset="0"/>
                          <a:cs typeface="+mn-cs"/>
                        </a:rPr>
                        <a:t>QUELIN Léa </a:t>
                      </a: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558301074"/>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SOEHNLEN Gabriel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21822"/>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MOREAU Ulysse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480129051"/>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CROTTA Thaïs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3168790"/>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PETRON Emma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endParaRPr lang="fr-FR" sz="1000" dirty="0">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79339675"/>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BOUSSIT Etienne (S)</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000" dirty="0">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3625020"/>
                  </a:ext>
                </a:extLst>
              </a:tr>
            </a:tbl>
          </a:graphicData>
        </a:graphic>
      </p:graphicFrame>
    </p:spTree>
    <p:extLst>
      <p:ext uri="{BB962C8B-B14F-4D97-AF65-F5344CB8AC3E}">
        <p14:creationId xmlns:p14="http://schemas.microsoft.com/office/powerpoint/2010/main" val="48005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835055435"/>
              </p:ext>
            </p:extLst>
          </p:nvPr>
        </p:nvGraphicFramePr>
        <p:xfrm>
          <a:off x="258793" y="241535"/>
          <a:ext cx="11680165" cy="5565920"/>
        </p:xfrm>
        <a:graphic>
          <a:graphicData uri="http://schemas.openxmlformats.org/drawingml/2006/table">
            <a:tbl>
              <a:tblPr firstRow="1" firstCol="1" bandRow="1">
                <a:tableStyleId>{5C22544A-7EE6-4342-B048-85BDC9FD1C3A}</a:tableStyleId>
              </a:tblPr>
              <a:tblGrid>
                <a:gridCol w="3461997">
                  <a:extLst>
                    <a:ext uri="{9D8B030D-6E8A-4147-A177-3AD203B41FA5}">
                      <a16:colId xmlns:a16="http://schemas.microsoft.com/office/drawing/2014/main" val="64147017"/>
                    </a:ext>
                  </a:extLst>
                </a:gridCol>
                <a:gridCol w="1430274">
                  <a:extLst>
                    <a:ext uri="{9D8B030D-6E8A-4147-A177-3AD203B41FA5}">
                      <a16:colId xmlns:a16="http://schemas.microsoft.com/office/drawing/2014/main" val="1222583081"/>
                    </a:ext>
                  </a:extLst>
                </a:gridCol>
                <a:gridCol w="1405825">
                  <a:extLst>
                    <a:ext uri="{9D8B030D-6E8A-4147-A177-3AD203B41FA5}">
                      <a16:colId xmlns:a16="http://schemas.microsoft.com/office/drawing/2014/main" val="91883329"/>
                    </a:ext>
                  </a:extLst>
                </a:gridCol>
                <a:gridCol w="5382069">
                  <a:extLst>
                    <a:ext uri="{9D8B030D-6E8A-4147-A177-3AD203B41FA5}">
                      <a16:colId xmlns:a16="http://schemas.microsoft.com/office/drawing/2014/main" val="1022647515"/>
                    </a:ext>
                  </a:extLst>
                </a:gridCol>
              </a:tblGrid>
              <a:tr h="278296">
                <a:tc gridSpan="4">
                  <a:txBody>
                    <a:bodyPr/>
                    <a:lstStyle/>
                    <a:p>
                      <a:pPr algn="ctr">
                        <a:lnSpc>
                          <a:spcPts val="1200"/>
                        </a:lnSpc>
                        <a:spcAft>
                          <a:spcPts val="0"/>
                        </a:spcAft>
                      </a:pPr>
                      <a:r>
                        <a:rPr lang="fr-FR" sz="1000" b="1" dirty="0">
                          <a:solidFill>
                            <a:srgbClr val="FFFFFF"/>
                          </a:solidFill>
                          <a:effectLst/>
                          <a:latin typeface="Verdana" panose="020B0604030504040204" pitchFamily="34" charset="0"/>
                          <a:ea typeface="Verdana" panose="020B0604030504040204" pitchFamily="34" charset="0"/>
                          <a:cs typeface="Arial" panose="020B0604020202020204" pitchFamily="34" charset="0"/>
                        </a:rPr>
                        <a:t>Collège D : Étudiants (suite)</a:t>
                      </a:r>
                      <a:endParaRPr lang="fr-FR" sz="100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461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29659843"/>
                  </a:ext>
                </a:extLst>
              </a:tr>
              <a:tr h="278296">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000" dirty="0">
                          <a:effectLst/>
                          <a:latin typeface="Verdana" panose="020B0604030504040204" pitchFamily="34" charset="0"/>
                          <a:ea typeface="Verdana" panose="020B0604030504040204" pitchFamily="34" charset="0"/>
                          <a:cs typeface="Arial" panose="020B0604020202020204" pitchFamily="34" charset="0"/>
                        </a:rPr>
                        <a:t> </a:t>
                      </a:r>
                      <a:r>
                        <a:rPr lang="fr-FR" sz="1000" b="1" dirty="0" err="1">
                          <a:effectLst/>
                          <a:latin typeface="Verdana" panose="020B0604030504040204" pitchFamily="34" charset="0"/>
                          <a:ea typeface="Verdana" panose="020B0604030504040204" pitchFamily="34" charset="0"/>
                          <a:cs typeface="Arial" panose="020B0604020202020204" pitchFamily="34" charset="0"/>
                        </a:rPr>
                        <a:t>Élu</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dirty="0">
                          <a:effectLst/>
                          <a:latin typeface="Verdana" panose="020B0604030504040204" pitchFamily="34" charset="0"/>
                          <a:ea typeface="Verdana" panose="020B0604030504040204" pitchFamily="34" charset="0"/>
                          <a:cs typeface="Arial" panose="020B0604020202020204" pitchFamily="34" charset="0"/>
                        </a:rPr>
                        <a:t> titulaire (T) / </a:t>
                      </a:r>
                      <a:r>
                        <a:rPr lang="fr-FR" sz="1000" b="1" dirty="0" err="1">
                          <a:effectLst/>
                          <a:latin typeface="Verdana" panose="020B0604030504040204" pitchFamily="34" charset="0"/>
                          <a:ea typeface="Verdana" panose="020B0604030504040204" pitchFamily="34" charset="0"/>
                          <a:cs typeface="Arial" panose="020B0604020202020204" pitchFamily="34" charset="0"/>
                        </a:rPr>
                        <a:t>Élu</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b="1" baseline="0" dirty="0">
                          <a:effectLst/>
                          <a:latin typeface="Verdana" panose="020B0604030504040204" pitchFamily="34" charset="0"/>
                          <a:ea typeface="Verdana" panose="020B0604030504040204" pitchFamily="34" charset="0"/>
                          <a:cs typeface="Arial" panose="020B0604020202020204" pitchFamily="34" charset="0"/>
                        </a:rPr>
                        <a:t> </a:t>
                      </a:r>
                      <a:r>
                        <a:rPr lang="fr-FR" sz="1000" dirty="0" err="1">
                          <a:effectLst/>
                          <a:latin typeface="Verdana" panose="020B0604030504040204" pitchFamily="34" charset="0"/>
                          <a:ea typeface="Verdana" panose="020B0604030504040204" pitchFamily="34" charset="0"/>
                          <a:cs typeface="Arial" panose="020B0604020202020204" pitchFamily="34" charset="0"/>
                        </a:rPr>
                        <a:t>suppléant</a:t>
                      </a:r>
                      <a:r>
                        <a:rPr lang="fr-FR" sz="1000" b="1"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a:t>
                      </a:r>
                      <a:r>
                        <a:rPr lang="fr-FR" sz="1000" b="1" dirty="0" err="1">
                          <a:effectLst/>
                          <a:latin typeface="Verdana" panose="020B0604030504040204" pitchFamily="34" charset="0"/>
                          <a:ea typeface="Verdana" panose="020B0604030504040204" pitchFamily="34" charset="0"/>
                          <a:cs typeface="Arial" panose="020B0604020202020204" pitchFamily="34" charset="0"/>
                        </a:rPr>
                        <a:t>e</a:t>
                      </a:r>
                      <a:r>
                        <a:rPr lang="fr-FR" sz="1000" b="1" baseline="0" dirty="0">
                          <a:effectLst/>
                          <a:latin typeface="Verdana" panose="020B0604030504040204" pitchFamily="34" charset="0"/>
                          <a:ea typeface="Verdana" panose="020B0604030504040204" pitchFamily="34" charset="0"/>
                          <a:cs typeface="Arial" panose="020B0604020202020204" pitchFamily="34" charset="0"/>
                        </a:rPr>
                        <a:t> </a:t>
                      </a:r>
                      <a:r>
                        <a:rPr lang="fr-FR" sz="1000" dirty="0">
                          <a:effectLst/>
                          <a:latin typeface="Verdana" panose="020B0604030504040204" pitchFamily="34" charset="0"/>
                          <a:ea typeface="Verdana" panose="020B0604030504040204" pitchFamily="34" charset="0"/>
                          <a:cs typeface="Arial" panose="020B0604020202020204" pitchFamily="34" charset="0"/>
                        </a:rPr>
                        <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a:solidFill>
                            <a:schemeClr val="bg1"/>
                          </a:solidFill>
                          <a:effectLst/>
                          <a:latin typeface="Verdana" panose="020B0604030504040204" pitchFamily="34" charset="0"/>
                          <a:ea typeface="Verdana" panose="020B0604030504040204" pitchFamily="34" charset="0"/>
                        </a:rPr>
                        <a:t>Présent·e</a:t>
                      </a:r>
                      <a:endParaRPr lang="fr-FR" sz="1000">
                        <a:solidFill>
                          <a:schemeClr val="bg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err="1">
                          <a:solidFill>
                            <a:schemeClr val="bg1"/>
                          </a:solidFill>
                          <a:effectLst/>
                          <a:latin typeface="Verdana" panose="020B0604030504040204" pitchFamily="34" charset="0"/>
                          <a:ea typeface="Verdana" panose="020B0604030504040204" pitchFamily="34" charset="0"/>
                        </a:rPr>
                        <a:t>Excusé·e</a:t>
                      </a:r>
                      <a:endParaRPr lang="fr-FR" sz="1000" dirty="0">
                        <a:solidFill>
                          <a:schemeClr val="bg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dirty="0">
                          <a:solidFill>
                            <a:schemeClr val="bg1"/>
                          </a:solidFill>
                          <a:effectLst/>
                          <a:latin typeface="Verdana" panose="020B0604030504040204" pitchFamily="34" charset="0"/>
                          <a:ea typeface="Verdana" panose="020B0604030504040204" pitchFamily="34" charset="0"/>
                        </a:rPr>
                        <a:t>Procuration à</a:t>
                      </a:r>
                      <a:endParaRPr lang="fr-FR" sz="1000" dirty="0">
                        <a:solidFill>
                          <a:schemeClr val="bg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extLst>
                  <a:ext uri="{0D108BD9-81ED-4DB2-BD59-A6C34878D82A}">
                    <a16:rowId xmlns:a16="http://schemas.microsoft.com/office/drawing/2014/main" val="2792294586"/>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GUIDETTI Malo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endParaRPr lang="fr-FR" sz="1000" dirty="0">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911179604"/>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PRICOT Basile (S)</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000" dirty="0">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334829"/>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BERIO Clémence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spcAft>
                          <a:spcPts val="0"/>
                        </a:spcAft>
                      </a:pPr>
                      <a:r>
                        <a:rPr lang="fr-FR" sz="1100" b="1" kern="1200" dirty="0">
                          <a:solidFill>
                            <a:schemeClr val="tx1"/>
                          </a:solidFill>
                          <a:effectLst/>
                          <a:latin typeface="Arial" panose="020B0604020202020204" pitchFamily="34" charset="0"/>
                          <a:ea typeface="Times New Roman" panose="02020603050405020304" pitchFamily="18" charset="0"/>
                          <a:cs typeface="+mn-cs"/>
                        </a:rPr>
                        <a:t>GEIBEN Héloïse </a:t>
                      </a: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92005259"/>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GINESTET Cassie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5838498"/>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WARIN Malo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3332288945"/>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PICCARRETA Tom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7306140"/>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GEIBEN Héloïse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185336447"/>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PEREZ Marie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629546"/>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LEUILLIER Adrien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100" b="1" kern="1200" dirty="0">
                          <a:solidFill>
                            <a:schemeClr val="tx1"/>
                          </a:solidFill>
                          <a:effectLst/>
                          <a:latin typeface="Arial" panose="020B0604020202020204" pitchFamily="34" charset="0"/>
                          <a:ea typeface="Times New Roman" panose="02020603050405020304" pitchFamily="18" charset="0"/>
                          <a:cs typeface="+mn-cs"/>
                        </a:rPr>
                        <a:t>MOREAU Ulysse </a:t>
                      </a: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825811561"/>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VILLAND JACQUET Aurore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225119"/>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SAUZEAU Antoine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100" b="1" kern="1200" dirty="0">
                          <a:solidFill>
                            <a:schemeClr val="tx1"/>
                          </a:solidFill>
                          <a:effectLst/>
                          <a:latin typeface="Arial" panose="020B0604020202020204" pitchFamily="34" charset="0"/>
                          <a:ea typeface="Times New Roman" panose="02020603050405020304" pitchFamily="18" charset="0"/>
                          <a:cs typeface="+mn-cs"/>
                        </a:rPr>
                        <a:t>PETRON Emma </a:t>
                      </a: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461316184"/>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MOULIN Loane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980215"/>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DANIEL Maeva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100" b="1" kern="1200" dirty="0">
                          <a:solidFill>
                            <a:schemeClr val="tx1"/>
                          </a:solidFill>
                          <a:effectLst/>
                          <a:latin typeface="Arial" panose="020B0604020202020204" pitchFamily="34" charset="0"/>
                          <a:ea typeface="Times New Roman" panose="02020603050405020304" pitchFamily="18" charset="0"/>
                          <a:cs typeface="+mn-cs"/>
                        </a:rPr>
                        <a:t>DI IORIO </a:t>
                      </a:r>
                      <a:r>
                        <a:rPr lang="fr-FR" sz="1100" b="1" kern="1200" dirty="0" err="1">
                          <a:solidFill>
                            <a:schemeClr val="tx1"/>
                          </a:solidFill>
                          <a:effectLst/>
                          <a:latin typeface="Arial" panose="020B0604020202020204" pitchFamily="34" charset="0"/>
                          <a:ea typeface="Times New Roman" panose="02020603050405020304" pitchFamily="18" charset="0"/>
                          <a:cs typeface="+mn-cs"/>
                        </a:rPr>
                        <a:t>Enée</a:t>
                      </a:r>
                      <a:r>
                        <a:rPr lang="fr-FR" sz="1100" b="1" kern="1200" dirty="0">
                          <a:solidFill>
                            <a:schemeClr val="tx1"/>
                          </a:solidFill>
                          <a:effectLst/>
                          <a:latin typeface="Arial" panose="020B0604020202020204" pitchFamily="34" charset="0"/>
                          <a:ea typeface="Times New Roman" panose="02020603050405020304" pitchFamily="18" charset="0"/>
                          <a:cs typeface="+mn-cs"/>
                        </a:rPr>
                        <a:t> </a:t>
                      </a:r>
                      <a:endParaRPr lang="fr-FR" sz="1100" b="1" kern="1200" dirty="0">
                        <a:solidFill>
                          <a:schemeClr val="tx1"/>
                        </a:solidFill>
                        <a:effectLst/>
                        <a:latin typeface="Arial" panose="020B0604020202020204" pitchFamily="34" charset="0"/>
                        <a:ea typeface="Verdana" panose="020B060403050404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558301074"/>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LE GAL Antoine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21822"/>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DECHENAUD Émile (T)</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480129051"/>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SAILLARD Tina (S)</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3168790"/>
                  </a:ext>
                </a:extLst>
              </a:tr>
              <a:tr h="278296">
                <a:tc>
                  <a:txBody>
                    <a:bodyPr/>
                    <a:lstStyle/>
                    <a:p>
                      <a:pPr>
                        <a:spcAft>
                          <a:spcPts val="0"/>
                        </a:spcAft>
                      </a:pPr>
                      <a:r>
                        <a:rPr lang="fr-FR" sz="1100">
                          <a:solidFill>
                            <a:schemeClr val="tx1"/>
                          </a:solidFill>
                          <a:effectLst/>
                          <a:latin typeface="Arial" panose="020B0604020202020204" pitchFamily="34" charset="0"/>
                          <a:ea typeface="Times New Roman" panose="02020603050405020304" pitchFamily="18" charset="0"/>
                        </a:rPr>
                        <a:t>VIRICEL Elise (T)</a:t>
                      </a:r>
                      <a:endParaRPr lang="fr-FR"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spcAft>
                          <a:spcPts val="0"/>
                        </a:spcAft>
                      </a:pPr>
                      <a:endParaRPr lang="fr-FR" sz="1000" b="1"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79339675"/>
                  </a:ext>
                </a:extLst>
              </a:tr>
              <a:tr h="278296">
                <a:tc>
                  <a:txBody>
                    <a:bodyPr/>
                    <a:lstStyle/>
                    <a:p>
                      <a:pPr>
                        <a:spcAft>
                          <a:spcPts val="0"/>
                        </a:spcAft>
                      </a:pPr>
                      <a:r>
                        <a:rPr lang="fr-FR" sz="1100" dirty="0">
                          <a:solidFill>
                            <a:schemeClr val="tx1"/>
                          </a:solidFill>
                          <a:effectLst/>
                          <a:latin typeface="Arial" panose="020B0604020202020204" pitchFamily="34" charset="0"/>
                          <a:ea typeface="Times New Roman" panose="02020603050405020304" pitchFamily="18" charset="0"/>
                        </a:rPr>
                        <a:t>DI IORIO </a:t>
                      </a:r>
                      <a:r>
                        <a:rPr lang="fr-FR" sz="1100" dirty="0" err="1">
                          <a:solidFill>
                            <a:schemeClr val="tx1"/>
                          </a:solidFill>
                          <a:effectLst/>
                          <a:latin typeface="Arial" panose="020B0604020202020204" pitchFamily="34" charset="0"/>
                          <a:ea typeface="Times New Roman" panose="02020603050405020304" pitchFamily="18" charset="0"/>
                        </a:rPr>
                        <a:t>Enée</a:t>
                      </a:r>
                      <a:r>
                        <a:rPr lang="fr-FR" sz="1100" dirty="0">
                          <a:solidFill>
                            <a:schemeClr val="tx1"/>
                          </a:solidFill>
                          <a:effectLst/>
                          <a:latin typeface="Arial" panose="020B0604020202020204" pitchFamily="34" charset="0"/>
                          <a:ea typeface="Times New Roman" panose="02020603050405020304" pitchFamily="18" charset="0"/>
                        </a:rPr>
                        <a:t> (S)</a:t>
                      </a:r>
                      <a:endParaRPr lang="fr-FR"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dirty="0">
                          <a:solidFill>
                            <a:schemeClr val="tx1"/>
                          </a:solidFill>
                          <a:effectLst/>
                          <a:latin typeface="Verdana" panose="020B0604030504040204" pitchFamily="34" charset="0"/>
                          <a:ea typeface="Verdana" panose="020B060403050404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fr-FR" sz="1000" b="1" dirty="0">
                        <a:solidFill>
                          <a:schemeClr val="tx1"/>
                        </a:solidFill>
                        <a:effectLst/>
                        <a:latin typeface="Verdana" panose="020B0604030504040204" pitchFamily="34" charset="0"/>
                        <a:ea typeface="Verdan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3625020"/>
                  </a:ext>
                </a:extLst>
              </a:tr>
            </a:tbl>
          </a:graphicData>
        </a:graphic>
      </p:graphicFrame>
    </p:spTree>
    <p:extLst>
      <p:ext uri="{BB962C8B-B14F-4D97-AF65-F5344CB8AC3E}">
        <p14:creationId xmlns:p14="http://schemas.microsoft.com/office/powerpoint/2010/main" val="170407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494741829"/>
              </p:ext>
            </p:extLst>
          </p:nvPr>
        </p:nvGraphicFramePr>
        <p:xfrm>
          <a:off x="258793" y="241535"/>
          <a:ext cx="11664001" cy="1669776"/>
        </p:xfrm>
        <a:graphic>
          <a:graphicData uri="http://schemas.openxmlformats.org/drawingml/2006/table">
            <a:tbl>
              <a:tblPr firstRow="1" firstCol="1" bandRow="1">
                <a:tableStyleId>{5C22544A-7EE6-4342-B048-85BDC9FD1C3A}</a:tableStyleId>
              </a:tblPr>
              <a:tblGrid>
                <a:gridCol w="3457206">
                  <a:extLst>
                    <a:ext uri="{9D8B030D-6E8A-4147-A177-3AD203B41FA5}">
                      <a16:colId xmlns:a16="http://schemas.microsoft.com/office/drawing/2014/main" val="64147017"/>
                    </a:ext>
                  </a:extLst>
                </a:gridCol>
                <a:gridCol w="5855043">
                  <a:extLst>
                    <a:ext uri="{9D8B030D-6E8A-4147-A177-3AD203B41FA5}">
                      <a16:colId xmlns:a16="http://schemas.microsoft.com/office/drawing/2014/main" val="1222583081"/>
                    </a:ext>
                  </a:extLst>
                </a:gridCol>
                <a:gridCol w="1197413">
                  <a:extLst>
                    <a:ext uri="{9D8B030D-6E8A-4147-A177-3AD203B41FA5}">
                      <a16:colId xmlns:a16="http://schemas.microsoft.com/office/drawing/2014/main" val="91883329"/>
                    </a:ext>
                  </a:extLst>
                </a:gridCol>
                <a:gridCol w="1154339">
                  <a:extLst>
                    <a:ext uri="{9D8B030D-6E8A-4147-A177-3AD203B41FA5}">
                      <a16:colId xmlns:a16="http://schemas.microsoft.com/office/drawing/2014/main" val="1022647515"/>
                    </a:ext>
                  </a:extLst>
                </a:gridCol>
              </a:tblGrid>
              <a:tr h="278296">
                <a:tc gridSpan="4">
                  <a:txBody>
                    <a:bodyPr/>
                    <a:lstStyle/>
                    <a:p>
                      <a:pPr algn="ctr">
                        <a:lnSpc>
                          <a:spcPts val="1200"/>
                        </a:lnSpc>
                        <a:spcAft>
                          <a:spcPts val="0"/>
                        </a:spcAft>
                      </a:pPr>
                      <a:r>
                        <a:rPr lang="fr-FR" sz="1000" b="1" i="0" dirty="0">
                          <a:solidFill>
                            <a:srgbClr val="FFFFFF"/>
                          </a:solidFill>
                          <a:effectLst/>
                          <a:latin typeface="Verdana" panose="020B0604030504040204" pitchFamily="34" charset="0"/>
                          <a:ea typeface="Verdana" panose="020B0604030504040204" pitchFamily="34" charset="0"/>
                          <a:cs typeface="Arial" panose="020B0604020202020204" pitchFamily="34" charset="0"/>
                        </a:rPr>
                        <a:t>Invités permanents</a:t>
                      </a:r>
                      <a:endParaRPr lang="fr-FR" sz="1000" i="0" dirty="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4610"/>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29659843"/>
                  </a:ext>
                </a:extLst>
              </a:tr>
              <a:tr h="278296">
                <a:tc>
                  <a:txBody>
                    <a:bodyPr/>
                    <a:lstStyle/>
                    <a:p>
                      <a:pPr marL="0" marR="0" lvl="0" indent="0" algn="ctr" defTabSz="914377" rtl="0" eaLnBrk="1" fontAlgn="auto" latinLnBrk="0" hangingPunct="1">
                        <a:lnSpc>
                          <a:spcPts val="1200"/>
                        </a:lnSpc>
                        <a:spcBef>
                          <a:spcPts val="0"/>
                        </a:spcBef>
                        <a:spcAft>
                          <a:spcPts val="0"/>
                        </a:spcAft>
                        <a:buClrTx/>
                        <a:buSzTx/>
                        <a:buFontTx/>
                        <a:buNone/>
                        <a:tabLst/>
                        <a:defRPr/>
                      </a:pPr>
                      <a:r>
                        <a:rPr lang="fr-FR" sz="1000" b="1" i="0" dirty="0">
                          <a:effectLst/>
                          <a:latin typeface="Verdana" panose="020B0604030504040204" pitchFamily="34" charset="0"/>
                          <a:ea typeface="Verdana" panose="020B0604030504040204" pitchFamily="34" charset="0"/>
                          <a:cs typeface="Arial" panose="020B0604020202020204" pitchFamily="34" charset="0"/>
                        </a:rPr>
                        <a:t> </a:t>
                      </a:r>
                      <a:r>
                        <a:rPr lang="fr-FR" sz="1000" b="1" i="0" dirty="0" err="1">
                          <a:effectLst/>
                          <a:latin typeface="Verdana" panose="020B0604030504040204" pitchFamily="34" charset="0"/>
                          <a:ea typeface="Verdana" panose="020B0604030504040204" pitchFamily="34" charset="0"/>
                          <a:cs typeface="Arial" panose="020B0604020202020204" pitchFamily="34" charset="0"/>
                        </a:rPr>
                        <a:t>Invité</a:t>
                      </a:r>
                      <a:r>
                        <a:rPr lang="fr-FR" sz="1000" b="1" i="0"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·e</a:t>
                      </a:r>
                      <a:endParaRPr lang="fr-FR" sz="1000" i="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i="0" dirty="0">
                          <a:solidFill>
                            <a:schemeClr val="bg1"/>
                          </a:solidFill>
                          <a:effectLst/>
                          <a:latin typeface="Verdana" panose="020B0604030504040204" pitchFamily="34" charset="0"/>
                          <a:ea typeface="Verdana" panose="020B0604030504040204" pitchFamily="34" charset="0"/>
                          <a:cs typeface="Arial" panose="020B0604020202020204" pitchFamily="34" charset="0"/>
                        </a:rPr>
                        <a:t>Fonction </a:t>
                      </a:r>
                      <a:endParaRPr lang="fr-FR" sz="1000" i="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i="0"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Présent·e</a:t>
                      </a:r>
                      <a:endParaRPr lang="fr-FR" sz="1000" i="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tc>
                  <a:txBody>
                    <a:bodyPr/>
                    <a:lstStyle/>
                    <a:p>
                      <a:pPr algn="ctr">
                        <a:lnSpc>
                          <a:spcPts val="1200"/>
                        </a:lnSpc>
                        <a:spcAft>
                          <a:spcPts val="0"/>
                        </a:spcAft>
                      </a:pPr>
                      <a:r>
                        <a:rPr lang="fr-FR" sz="1000" b="1" i="0" dirty="0" err="1">
                          <a:solidFill>
                            <a:schemeClr val="bg1"/>
                          </a:solidFill>
                          <a:effectLst/>
                          <a:latin typeface="Verdana" panose="020B0604030504040204" pitchFamily="34" charset="0"/>
                          <a:ea typeface="Verdana" panose="020B0604030504040204" pitchFamily="34" charset="0"/>
                          <a:cs typeface="Arial" panose="020B0604020202020204" pitchFamily="34" charset="0"/>
                        </a:rPr>
                        <a:t>Excusé·e</a:t>
                      </a:r>
                      <a:endParaRPr lang="fr-FR" sz="1000" i="0" dirty="0">
                        <a:solidFill>
                          <a:schemeClr val="bg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C41"/>
                    </a:solidFill>
                  </a:tcPr>
                </a:tc>
                <a:extLst>
                  <a:ext uri="{0D108BD9-81ED-4DB2-BD59-A6C34878D82A}">
                    <a16:rowId xmlns:a16="http://schemas.microsoft.com/office/drawing/2014/main" val="2792294586"/>
                  </a:ext>
                </a:extLst>
              </a:tr>
              <a:tr h="278296">
                <a:tc>
                  <a:txBody>
                    <a:bodyPr/>
                    <a:lstStyle/>
                    <a:p>
                      <a:pPr>
                        <a:spcAft>
                          <a:spcPts val="0"/>
                        </a:spcAft>
                      </a:pPr>
                      <a:r>
                        <a:rPr lang="fr-FR" sz="10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Maud VALLENARI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fr-FR" sz="1000" i="0" dirty="0">
                          <a:effectLst/>
                          <a:latin typeface="Verdana" panose="020B0604030504040204" pitchFamily="34" charset="0"/>
                          <a:ea typeface="Verdana" panose="020B0604030504040204" pitchFamily="34" charset="0"/>
                          <a:cs typeface="Arial" panose="020B0604020202020204" pitchFamily="34" charset="0"/>
                        </a:rPr>
                        <a:t>Directrice Générale Déléguée Formation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1179604"/>
                  </a:ext>
                </a:extLst>
              </a:tr>
              <a:tr h="278296">
                <a:tc>
                  <a:txBody>
                    <a:bodyPr/>
                    <a:lstStyle/>
                    <a:p>
                      <a:pPr>
                        <a:spcAft>
                          <a:spcPts val="0"/>
                        </a:spcAft>
                      </a:pPr>
                      <a:r>
                        <a:rPr lang="fr-FR" sz="10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Marianne DE LAMBERTERIE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377" rtl="0" eaLnBrk="1" fontAlgn="auto" latinLnBrk="0" hangingPunct="1">
                        <a:lnSpc>
                          <a:spcPts val="1200"/>
                        </a:lnSpc>
                        <a:spcBef>
                          <a:spcPts val="0"/>
                        </a:spcBef>
                        <a:spcAft>
                          <a:spcPts val="0"/>
                        </a:spcAft>
                        <a:buClrTx/>
                        <a:buSzTx/>
                        <a:buFontTx/>
                        <a:buNone/>
                        <a:tabLst/>
                        <a:defRPr/>
                      </a:pPr>
                      <a:r>
                        <a:rPr lang="fr-FR" sz="1000" i="0" dirty="0">
                          <a:effectLst/>
                          <a:latin typeface="Verdana" panose="020B0604030504040204" pitchFamily="34" charset="0"/>
                          <a:ea typeface="Verdana" panose="020B0604030504040204" pitchFamily="34" charset="0"/>
                          <a:cs typeface="Arial" panose="020B0604020202020204" pitchFamily="34" charset="0"/>
                        </a:rPr>
                        <a:t>Directrice Générale Déléguée Adjointe Formation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334829"/>
                  </a:ext>
                </a:extLst>
              </a:tr>
              <a:tr h="278296">
                <a:tc>
                  <a:txBody>
                    <a:bodyPr/>
                    <a:lstStyle/>
                    <a:p>
                      <a:pPr>
                        <a:spcAft>
                          <a:spcPts val="0"/>
                        </a:spcAft>
                      </a:pPr>
                      <a:r>
                        <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Carole BOYER MORIN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fr-FR" sz="1000" i="0" dirty="0">
                          <a:effectLst/>
                          <a:latin typeface="Verdana" panose="020B0604030504040204" pitchFamily="34" charset="0"/>
                          <a:ea typeface="Verdana" panose="020B0604030504040204" pitchFamily="34" charset="0"/>
                          <a:cs typeface="Arial" panose="020B0604020202020204" pitchFamily="34" charset="0"/>
                        </a:rPr>
                        <a:t>Assistante à la Direction Générale Déléguée Formation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385399"/>
                  </a:ext>
                </a:extLst>
              </a:tr>
              <a:tr h="278296">
                <a:tc>
                  <a:txBody>
                    <a:bodyPr/>
                    <a:lstStyle/>
                    <a:p>
                      <a:pPr>
                        <a:spcAft>
                          <a:spcPts val="0"/>
                        </a:spcAft>
                      </a:pPr>
                      <a:r>
                        <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Vanessa LORENT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Aft>
                          <a:spcPts val="0"/>
                        </a:spcAft>
                      </a:pPr>
                      <a:r>
                        <a:rPr lang="fr-FR" sz="1000" i="0" dirty="0">
                          <a:effectLst/>
                          <a:latin typeface="Verdana" panose="020B0604030504040204" pitchFamily="34" charset="0"/>
                          <a:ea typeface="Verdana" panose="020B0604030504040204" pitchFamily="34" charset="0"/>
                          <a:cs typeface="Arial" panose="020B0604020202020204" pitchFamily="34" charset="0"/>
                        </a:rPr>
                        <a:t>Assistante à la Direction Générale Déléguée Formation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FR"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005259"/>
                  </a:ext>
                </a:extLst>
              </a:tr>
            </a:tbl>
          </a:graphicData>
        </a:graphic>
      </p:graphicFrame>
    </p:spTree>
    <p:extLst>
      <p:ext uri="{BB962C8B-B14F-4D97-AF65-F5344CB8AC3E}">
        <p14:creationId xmlns:p14="http://schemas.microsoft.com/office/powerpoint/2010/main" val="79508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9DA"/>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3BE9FEF-E628-E54E-A88C-C7B7C2F89AD8}"/>
              </a:ext>
            </a:extLst>
          </p:cNvPr>
          <p:cNvSpPr>
            <a:spLocks noGrp="1"/>
          </p:cNvSpPr>
          <p:nvPr>
            <p:ph type="title"/>
          </p:nvPr>
        </p:nvSpPr>
        <p:spPr>
          <a:xfrm>
            <a:off x="345057" y="327803"/>
            <a:ext cx="11533517" cy="6211019"/>
          </a:xfrm>
        </p:spPr>
        <p:txBody>
          <a:bodyPr anchor="ctr">
            <a:noAutofit/>
          </a:bodyPr>
          <a:lstStyle/>
          <a:p>
            <a:pPr algn="ctr"/>
            <a:br>
              <a:rPr lang="fr-FR" sz="1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fr-FR" sz="1200" dirty="0">
                <a:solidFill>
                  <a:schemeClr val="tx1"/>
                </a:solidFill>
                <a:latin typeface="Verdana" panose="020B0604030504040204" pitchFamily="34" charset="0"/>
                <a:ea typeface="Verdana" panose="020B0604030504040204" pitchFamily="34" charset="0"/>
              </a:rPr>
              <a:t>conformément à l’article 26 des statuts de l’UGA-GE, la commission de la formation et de la vie universitaire procède, sur proposition du Président de l’Université Grenoble Alpes, à l’élection du Vice-président en charge de la formation;</a:t>
            </a:r>
            <a:br>
              <a:rPr lang="fr-FR" sz="1200" dirty="0">
                <a:solidFill>
                  <a:schemeClr val="tx1"/>
                </a:solidFill>
                <a:latin typeface="Verdana" panose="020B0604030504040204" pitchFamily="34" charset="0"/>
                <a:ea typeface="Verdana" panose="020B0604030504040204" pitchFamily="34" charset="0"/>
              </a:rPr>
            </a:br>
            <a:br>
              <a:rPr lang="fr-FR" sz="1200" dirty="0">
                <a:solidFill>
                  <a:schemeClr val="tx1"/>
                </a:solidFill>
                <a:latin typeface="Verdana" panose="020B0604030504040204" pitchFamily="34" charset="0"/>
                <a:ea typeface="Verdana" panose="020B0604030504040204" pitchFamily="34" charset="0"/>
              </a:rPr>
            </a:br>
            <a:r>
              <a:rPr lang="fr-FR" sz="1200" dirty="0">
                <a:solidFill>
                  <a:schemeClr val="tx1"/>
                </a:solidFill>
                <a:latin typeface="Verdana" panose="020B0604030504040204" pitchFamily="34" charset="0"/>
                <a:ea typeface="Verdana" panose="020B0604030504040204" pitchFamily="34" charset="0"/>
              </a:rPr>
              <a:t>Lors </a:t>
            </a:r>
            <a:r>
              <a:rPr lang="fr-FR" sz="1200" dirty="0">
                <a:solidFill>
                  <a:schemeClr val="tx1"/>
                </a:solidFill>
                <a:latin typeface="Verdana" panose="020B0604030504040204" pitchFamily="34" charset="0"/>
                <a:ea typeface="Verdana" panose="020B0604030504040204" pitchFamily="34" charset="0"/>
                <a:cs typeface="Verdana" panose="020B0604030504040204" pitchFamily="34" charset="0"/>
              </a:rPr>
              <a:t>de cette séance, les délibérations ont lieu </a:t>
            </a:r>
            <a:r>
              <a:rPr lang="fr-FR" sz="1200" dirty="0">
                <a:solidFill>
                  <a:schemeClr val="tx1"/>
                </a:solidFill>
                <a:latin typeface="Verdana" panose="020B0604030504040204" pitchFamily="34" charset="0"/>
                <a:ea typeface="Verdana" panose="020B0604030504040204" pitchFamily="34" charset="0"/>
              </a:rPr>
              <a:t>à bulletin secret.</a:t>
            </a:r>
          </a:p>
        </p:txBody>
      </p:sp>
    </p:spTree>
    <p:extLst>
      <p:ext uri="{BB962C8B-B14F-4D97-AF65-F5344CB8AC3E}">
        <p14:creationId xmlns:p14="http://schemas.microsoft.com/office/powerpoint/2010/main" val="151427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8076" y="2029049"/>
            <a:ext cx="11535848" cy="984885"/>
          </a:xfrm>
          <a:prstGeom prst="rect">
            <a:avLst/>
          </a:prstGeom>
          <a:noFill/>
        </p:spPr>
        <p:txBody>
          <a:bodyPr wrap="square" rtlCol="0">
            <a:spAutoFit/>
          </a:bodyPr>
          <a:lstStyle/>
          <a:p>
            <a:pPr marL="541338" indent="-541338">
              <a:spcAft>
                <a:spcPts val="1200"/>
              </a:spcAft>
              <a:buFont typeface="+mj-lt"/>
              <a:buAutoNum type="arabicPeriod"/>
            </a:pPr>
            <a:r>
              <a:rPr lang="fr-FR" sz="2400" b="1" dirty="0">
                <a:solidFill>
                  <a:schemeClr val="bg1"/>
                </a:solidFill>
                <a:latin typeface="Verdana" panose="020B0604030504040204" pitchFamily="34" charset="0"/>
                <a:ea typeface="Verdana" panose="020B0604030504040204" pitchFamily="34" charset="0"/>
                <a:cs typeface="Verdana" panose="020B0604030504040204" pitchFamily="34" charset="0"/>
              </a:rPr>
              <a:t>Élection du Vice-président en charge de la formation</a:t>
            </a:r>
          </a:p>
          <a:p>
            <a:pPr marL="541338" indent="-541338">
              <a:spcAft>
                <a:spcPts val="1200"/>
              </a:spcAft>
              <a:buFont typeface="+mj-lt"/>
              <a:buAutoNum type="arabicPeriod"/>
            </a:pPr>
            <a:r>
              <a:rPr lang="fr-FR" sz="2400" b="1" dirty="0">
                <a:solidFill>
                  <a:schemeClr val="bg1"/>
                </a:solidFill>
                <a:latin typeface="Verdana" panose="020B0604030504040204" pitchFamily="34" charset="0"/>
                <a:ea typeface="Verdana" panose="020B0604030504040204" pitchFamily="34" charset="0"/>
                <a:cs typeface="Verdana" panose="020B0604030504040204" pitchFamily="34" charset="0"/>
              </a:rPr>
              <a:t>Questions diverses</a:t>
            </a:r>
          </a:p>
        </p:txBody>
      </p:sp>
      <p:sp>
        <p:nvSpPr>
          <p:cNvPr id="3" name="Rectangle 2">
            <a:extLst>
              <a:ext uri="{FF2B5EF4-FFF2-40B4-BE49-F238E27FC236}">
                <a16:creationId xmlns:a16="http://schemas.microsoft.com/office/drawing/2014/main" id="{4AC000BA-B477-41A9-91C2-445C8B9C2ADF}"/>
              </a:ext>
            </a:extLst>
          </p:cNvPr>
          <p:cNvSpPr/>
          <p:nvPr/>
        </p:nvSpPr>
        <p:spPr>
          <a:xfrm>
            <a:off x="4358771" y="578769"/>
            <a:ext cx="350608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ORDRE DU JOUR</a:t>
            </a:r>
            <a:endParaRPr kumimoji="0" lang="fr-FR" sz="2800" b="1" i="0" u="none" strike="noStrike" kern="1200" cap="none" spc="0" normalizeH="0" baseline="0" noProof="0" dirty="0">
              <a:ln>
                <a:noFill/>
              </a:ln>
              <a:solidFill>
                <a:schemeClr val="bg1"/>
              </a:solidFill>
              <a:effectLst/>
              <a:uLnTx/>
              <a:uFillTx/>
              <a:latin typeface="Lato"/>
            </a:endParaRPr>
          </a:p>
        </p:txBody>
      </p:sp>
    </p:spTree>
    <p:extLst>
      <p:ext uri="{BB962C8B-B14F-4D97-AF65-F5344CB8AC3E}">
        <p14:creationId xmlns:p14="http://schemas.microsoft.com/office/powerpoint/2010/main" val="170818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a:xfrm>
            <a:off x="215181" y="207036"/>
            <a:ext cx="11749657" cy="6650963"/>
          </a:xfrm>
          <a:prstGeom prst="rect">
            <a:avLst/>
          </a:prstGeom>
        </p:spPr>
        <p:txBody>
          <a:bodyPr wrap="square" numCol="2" spcCol="252000">
            <a:noAutofit/>
          </a:bodyPr>
          <a:lstStyle/>
          <a:p>
            <a:r>
              <a:rPr lang="fr-FR" sz="1200" dirty="0">
                <a:latin typeface="Verdana" panose="020B0604030504040204" pitchFamily="34" charset="0"/>
                <a:ea typeface="Verdana" panose="020B0604030504040204" pitchFamily="34" charset="0"/>
              </a:rPr>
              <a:t>Christian DEPRET : je voudrais connaître la position de l’UGA concernant la réforme de la formation des maîtres ? Cette réforme va impacter les formations de l’INSPÉ, mais aussi impacter beaucoup d’autres formations de l’UGA hors INSPÉ.</a:t>
            </a:r>
          </a:p>
          <a:p>
            <a:endParaRPr lang="fr-FR" sz="1200" dirty="0">
              <a:latin typeface="Verdana" panose="020B0604030504040204" pitchFamily="34" charset="0"/>
              <a:ea typeface="Verdana" panose="020B0604030504040204" pitchFamily="34" charset="0"/>
            </a:endParaRPr>
          </a:p>
          <a:p>
            <a:r>
              <a:rPr lang="fr-FR" sz="1200" dirty="0">
                <a:solidFill>
                  <a:prstClr val="black"/>
                </a:solidFill>
                <a:latin typeface="Verdana" panose="020B0604030504040204" pitchFamily="34" charset="0"/>
                <a:ea typeface="Verdana" panose="020B0604030504040204" pitchFamily="34" charset="0"/>
              </a:rPr>
              <a:t>David DECHENAUD : j</a:t>
            </a:r>
            <a:r>
              <a:rPr lang="fr-FR" sz="1200" dirty="0">
                <a:latin typeface="Verdana" panose="020B0604030504040204" pitchFamily="34" charset="0"/>
                <a:ea typeface="Verdana" panose="020B0604030504040204" pitchFamily="34" charset="0"/>
              </a:rPr>
              <a:t>e pense que tu fais référence à la réforme en cours concernant l'accès aux métiers d'enseignant, notamment la Licence Préparatoire aux Professeurs des Écoles (LPPE). J'ai deux convictions principales : d'abord, cette formation doit rester universitaire, ce qui est crucial pour sa légitimité. Ensuite, il est essentiel que cette nouvelle licence ne perturbe pas les formations existantes, notamment en sciences de l'éducation.</a:t>
            </a:r>
          </a:p>
          <a:p>
            <a:r>
              <a:rPr lang="fr-FR" sz="1200" dirty="0">
                <a:latin typeface="Verdana" panose="020B0604030504040204" pitchFamily="34" charset="0"/>
                <a:ea typeface="Verdana" panose="020B0604030504040204" pitchFamily="34" charset="0"/>
              </a:rPr>
              <a:t>Pour réussir cette transition, des groupes de travail doivent être impliqués, comme cela a déjà été fait lors du mandat précédent. Il est également important de structurer cette licence de manière modulaire, afin qu'elle soit compatible avec les formations actuelles.</a:t>
            </a:r>
          </a:p>
          <a:p>
            <a:r>
              <a:rPr lang="fr-FR" sz="1200" dirty="0">
                <a:latin typeface="Verdana" panose="020B0604030504040204" pitchFamily="34" charset="0"/>
                <a:ea typeface="Verdana" panose="020B0604030504040204" pitchFamily="34" charset="0"/>
              </a:rPr>
              <a:t>Enfin, l'université doit expliquer au ministère que les délais de mise en œuvre sont souvent inadaptés et qu'il est nécessaire d'obtenir plus de temps pour bien articuler cette réforme avec notre future accréditation.</a:t>
            </a:r>
          </a:p>
          <a:p>
            <a:r>
              <a:rPr lang="fr-FR" sz="1200" dirty="0">
                <a:latin typeface="Verdana" panose="020B0604030504040204" pitchFamily="34" charset="0"/>
                <a:ea typeface="Verdana" panose="020B0604030504040204" pitchFamily="34" charset="0"/>
              </a:rPr>
              <a:t> </a:t>
            </a:r>
          </a:p>
          <a:p>
            <a:r>
              <a:rPr lang="fr-FR" sz="1200" dirty="0">
                <a:latin typeface="Verdana" panose="020B0604030504040204" pitchFamily="34" charset="0"/>
                <a:ea typeface="Verdana" panose="020B0604030504040204" pitchFamily="34" charset="0"/>
              </a:rPr>
              <a:t>Christian DEPRET : les élus qui nous représentent jouent un rôle d'amortisseur face à des systèmes très hiérarchiques. Leur mission ne se limite pas à appliquer les directives venues d'en haut, mais aussi à faire remonter les problèmes que ces décisions peuvent engendrer.</a:t>
            </a:r>
          </a:p>
          <a:p>
            <a:r>
              <a:rPr lang="fr-FR" sz="1200" dirty="0">
                <a:latin typeface="Verdana" panose="020B0604030504040204" pitchFamily="34" charset="0"/>
                <a:ea typeface="Verdana" panose="020B0604030504040204" pitchFamily="34" charset="0"/>
              </a:rPr>
              <a:t> </a:t>
            </a:r>
          </a:p>
          <a:p>
            <a:r>
              <a:rPr lang="fr-FR" sz="1200" dirty="0">
                <a:solidFill>
                  <a:prstClr val="black"/>
                </a:solidFill>
                <a:latin typeface="Verdana" panose="020B0604030504040204" pitchFamily="34" charset="0"/>
                <a:ea typeface="Verdana" panose="020B0604030504040204" pitchFamily="34" charset="0"/>
              </a:rPr>
              <a:t>David DECHENAUD : l</a:t>
            </a:r>
            <a:r>
              <a:rPr lang="fr-FR" sz="1200" dirty="0">
                <a:latin typeface="Verdana" panose="020B0604030504040204" pitchFamily="34" charset="0"/>
                <a:ea typeface="Verdana" panose="020B0604030504040204" pitchFamily="34" charset="0"/>
              </a:rPr>
              <a:t>e projet de l’INSPÉ est réussi, on a une particularité à l'UGA, nous sommes l'établissement intégrateur de l’INSPÉ et donc on travaille en lien avec l'université Savoie Mont Blanc sur ces questions-là, ainsi qu’avec le rectorat. Après, les équilibres sont fragiles et pour que ce projet continue d'être réussi, il faut qu'on explique à notre tutelle que ça ne peut se faire que si un certain nombre de conditions sont réunies. Et je pense que c'est notre rôle, effectivement, auprès de la Rectrice d'académie, comme de notre tutelle DGESIP, d'accorder de l'importance au dialogue entre ministères, l'éducation nationale et l'enseignement supérieur et la recherche,</a:t>
            </a:r>
          </a:p>
          <a:p>
            <a:endParaRPr lang="fr-FR" sz="1200" dirty="0">
              <a:latin typeface="Verdana" panose="020B0604030504040204" pitchFamily="34" charset="0"/>
              <a:ea typeface="Verdana" panose="020B0604030504040204" pitchFamily="34" charset="0"/>
            </a:endParaRPr>
          </a:p>
          <a:p>
            <a:endParaRPr lang="fr-FR" sz="1200" dirty="0">
              <a:latin typeface="Verdana" panose="020B0604030504040204" pitchFamily="34" charset="0"/>
              <a:ea typeface="Verdana" panose="020B0604030504040204" pitchFamily="34" charset="0"/>
            </a:endParaRPr>
          </a:p>
          <a:p>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l'éducation nationale et l'enseignement supérieur et la recherche, qui ne peuvent pas ici travailler de manière cloisonnée parce que c’est bien de nos étudiants et de nos formations dont on parle pour former à ces beaux métiers d'enseignement, de professeur des écoles et d’enseignant du second degré.</a:t>
            </a:r>
          </a:p>
          <a:p>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Emma PETRON : à propos des étudiants salariés, engagés, qui sont confrontés à des difficultés d’emploi du temps, qui n’arrivent pas à concilier leurs études, leurs engagements, et s’entendre avec leur direction de composante , comment envisagez-vous la possibilité de faire appliquer les textes auprès de toutes les UFR ?</a:t>
            </a:r>
          </a:p>
          <a:p>
            <a:endParaRPr lang="fr-FR" sz="1200" dirty="0">
              <a:latin typeface="Verdana" panose="020B0604030504040204" pitchFamily="34" charset="0"/>
              <a:ea typeface="Verdana" panose="020B0604030504040204" pitchFamily="34" charset="0"/>
            </a:endParaRPr>
          </a:p>
          <a:p>
            <a:r>
              <a:rPr lang="fr-FR" sz="1200" dirty="0">
                <a:latin typeface="Verdana" panose="020B0604030504040204" pitchFamily="34" charset="0"/>
                <a:ea typeface="Verdana" panose="020B0604030504040204" pitchFamily="34" charset="0"/>
              </a:rPr>
              <a:t>David DECHENAUD : c'est ce que j'appelle ici la concrétisation des dispositifs. Nous avons déjà une prise en compte des publics aux besoins spécifiques qui est très ambitieuse, qui se réalise fort bien dans certains domaines très réglementés comme les sportifs de haut niveau, les artistes de haut niveau. En revanche, pour les élus, que vous êtes, pour les étudiants salariés qui sont très nombreux, on a beaucoup plus de mal parfois à obtenir la réalisation concrète en UFR ce qui discrédite en partie le discours politique.</a:t>
            </a:r>
          </a:p>
          <a:p>
            <a:r>
              <a:rPr lang="fr-FR" sz="1200" dirty="0">
                <a:latin typeface="Verdana" panose="020B0604030504040204" pitchFamily="34" charset="0"/>
                <a:ea typeface="Verdana" panose="020B0604030504040204" pitchFamily="34" charset="0"/>
              </a:rPr>
              <a:t>Je propose deux approches, une approche autoritaire, consistant à imposer des mesures uniformes comme des bonifications ou des ajustements automatiques des emplois du temps, bien qu’elles soient délicates et peu réalistes à mettre en œuvre depuis la vice-présidence. Soit, une approche d'accompagnement des composantes pour comprendre leurs difficultés et les aider à mettre en place ces dispositifs. Cela pourrait inclure la création de communautés de pratiques pour partager les bonnes pratiques et l'usage d'outils facilitant leur application.</a:t>
            </a:r>
          </a:p>
          <a:p>
            <a:r>
              <a:rPr lang="fr-FR" sz="1200" dirty="0">
                <a:latin typeface="Verdana" panose="020B0604030504040204" pitchFamily="34" charset="0"/>
                <a:ea typeface="Verdana" panose="020B0604030504040204" pitchFamily="34" charset="0"/>
              </a:rPr>
              <a:t>Enfin, je pense qu'il est crucial de déterminer dans quels cas les mesures doivent être automatiques et dans quels cas elles nécessitent un accompagnement individuel. Mon objectif est que tous les étudiants bénéficient réellement de ces dispositifs, malgré le grand nombre d'étudiants concernés, en particulier les étudiants salariés.</a:t>
            </a:r>
          </a:p>
          <a:p>
            <a:endParaRPr lang="fr-FR" sz="1200" dirty="0">
              <a:latin typeface="Verdana" panose="020B0604030504040204" pitchFamily="34" charset="0"/>
              <a:ea typeface="Verdana" panose="020B0604030504040204" pitchFamily="34" charset="0"/>
            </a:endParaRPr>
          </a:p>
          <a:p>
            <a:endParaRPr lang="fr-FR" sz="1200" dirty="0">
              <a:latin typeface="Verdana" panose="020B0604030504040204" pitchFamily="34" charset="0"/>
              <a:ea typeface="Verdana" panose="020B0604030504040204" pitchFamily="34" charset="0"/>
            </a:endParaRPr>
          </a:p>
          <a:p>
            <a:endParaRPr lang="fr-FR" sz="1200" dirty="0">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107000"/>
              </a:lnSpc>
              <a:spcBef>
                <a:spcPts val="0"/>
              </a:spcBef>
              <a:spcAft>
                <a:spcPts val="1200"/>
              </a:spcAft>
              <a:buClrTx/>
              <a:buSzTx/>
              <a:buFontTx/>
              <a:buNone/>
              <a:tabLst/>
              <a:defRPr/>
            </a:pPr>
            <a:endParaRPr kumimoji="0" lang="fr-FR" sz="12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669761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2ed63741-c7e4-4db3-9851-7940c6b48b7a"/>
  <p:tag name="WASPOLLED" val="4558ACC1C8D847B19E3B22530A90096C"/>
  <p:tag name="TPVERSION" val="8"/>
  <p:tag name="TPFULLVERSION" val="8.5.4.5"/>
  <p:tag name="PPTVERSION" val="15"/>
  <p:tag name="TPOS" val="2"/>
  <p:tag name="TPLASTSAVEVERSION" val="6.3 PC"/>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24181</TotalTime>
  <Words>2985</Words>
  <Application>Microsoft Office PowerPoint</Application>
  <PresentationFormat>Grand écran</PresentationFormat>
  <Paragraphs>284</Paragraphs>
  <Slides>13</Slides>
  <Notes>4</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13</vt:i4>
      </vt:variant>
    </vt:vector>
  </HeadingPairs>
  <TitlesOfParts>
    <vt:vector size="27" baseType="lpstr">
      <vt:lpstr>Arial</vt:lpstr>
      <vt:lpstr>Calibri</vt:lpstr>
      <vt:lpstr>Lato</vt:lpstr>
      <vt:lpstr>Montserrat</vt:lpstr>
      <vt:lpstr>Roboto Condensed</vt:lpstr>
      <vt:lpstr>Times New Roman</vt:lpstr>
      <vt:lpstr>Verdana</vt:lpstr>
      <vt:lpstr>Wingdings</vt:lpstr>
      <vt:lpstr>Wingdings 3</vt:lpstr>
      <vt:lpstr>Conception personnalisée</vt:lpstr>
      <vt:lpstr>2_Office Theme</vt:lpstr>
      <vt:lpstr>2_Thème Office</vt:lpstr>
      <vt:lpstr>9_Office Theme</vt:lpstr>
      <vt:lpstr>6_Office Theme</vt:lpstr>
      <vt:lpstr>Présentation PowerPoint</vt:lpstr>
      <vt:lpstr>Présentation PowerPoint</vt:lpstr>
      <vt:lpstr>Présentation PowerPoint</vt:lpstr>
      <vt:lpstr>Présentation PowerPoint</vt:lpstr>
      <vt:lpstr>Présentation PowerPoint</vt:lpstr>
      <vt:lpstr>Présentation PowerPoint</vt:lpstr>
      <vt:lpstr> conformément à l’article 26 des statuts de l’UGA-GE, la commission de la formation et de la vie universitaire procède, sur proposition du Président de l’Université Grenoble Alpes, à l’élection du Vice-président en charge de la formation;  Lors de cette séance, les délibérations ont lieu à bulletin secret.</vt:lpstr>
      <vt:lpstr>Présentation PowerPoint</vt:lpstr>
      <vt:lpstr>Présentation PowerPoint</vt:lpstr>
      <vt:lpstr>Présentation PowerPoint</vt:lpstr>
      <vt:lpstr>Présentation PowerPoint</vt:lpstr>
      <vt:lpstr>Présentation PowerPoint</vt:lpstr>
      <vt:lpstr>La séance est levée à 14h35.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Pangara</dc:creator>
  <cp:lastModifiedBy>CAROLE BOYER MORIN</cp:lastModifiedBy>
  <cp:revision>2282</cp:revision>
  <cp:lastPrinted>2023-02-02T13:58:18Z</cp:lastPrinted>
  <dcterms:created xsi:type="dcterms:W3CDTF">2017-02-21T04:29:22Z</dcterms:created>
  <dcterms:modified xsi:type="dcterms:W3CDTF">2024-09-16T09:09:30Z</dcterms:modified>
</cp:coreProperties>
</file>