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63" r:id="rId2"/>
    <p:sldId id="279" r:id="rId3"/>
    <p:sldId id="265" r:id="rId4"/>
    <p:sldId id="275" r:id="rId5"/>
    <p:sldId id="276" r:id="rId6"/>
    <p:sldId id="267" r:id="rId7"/>
    <p:sldId id="266" r:id="rId8"/>
    <p:sldId id="277" r:id="rId9"/>
    <p:sldId id="268" r:id="rId10"/>
    <p:sldId id="269" r:id="rId11"/>
    <p:sldId id="270" r:id="rId12"/>
    <p:sldId id="271" r:id="rId13"/>
    <p:sldId id="272" r:id="rId14"/>
    <p:sldId id="273" r:id="rId15"/>
    <p:sldId id="280" r:id="rId16"/>
    <p:sldId id="281" r:id="rId17"/>
    <p:sldId id="282" r:id="rId18"/>
    <p:sldId id="274"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06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82" y="-82"/>
      </p:cViewPr>
      <p:guideLst>
        <p:guide orient="horz" pos="2160"/>
        <p:guide pos="2880"/>
      </p:guideLst>
    </p:cSldViewPr>
  </p:slideViewPr>
  <p:notesTextViewPr>
    <p:cViewPr>
      <p:scale>
        <a:sx n="1" d="1"/>
        <a:sy n="1" d="1"/>
      </p:scale>
      <p:origin x="0" y="0"/>
    </p:cViewPr>
  </p:notesTextViewPr>
  <p:notesViewPr>
    <p:cSldViewPr>
      <p:cViewPr varScale="1">
        <p:scale>
          <a:sx n="75" d="100"/>
          <a:sy n="75" d="100"/>
        </p:scale>
        <p:origin x="-163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77F31A8-45A8-4EB7-A4EF-CC54239206A0}" type="datetimeFigureOut">
              <a:rPr lang="fr-FR" smtClean="0"/>
              <a:t>25/11/2016</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3014C15-734D-426D-B8FC-07F0A558DC74}" type="slidenum">
              <a:rPr lang="fr-FR" smtClean="0"/>
              <a:t>‹N°›</a:t>
            </a:fld>
            <a:endParaRPr lang="fr-FR"/>
          </a:p>
        </p:txBody>
      </p:sp>
    </p:spTree>
    <p:extLst>
      <p:ext uri="{BB962C8B-B14F-4D97-AF65-F5344CB8AC3E}">
        <p14:creationId xmlns:p14="http://schemas.microsoft.com/office/powerpoint/2010/main" val="16255330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AF14B9-DF48-4988-8D47-12220089B8E9}" type="datetimeFigureOut">
              <a:rPr lang="fr-FR" smtClean="0"/>
              <a:t>25/11/2016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5125CE-D27A-4C6F-80D8-FF68996E2E0C}" type="slidenum">
              <a:rPr lang="fr-FR" smtClean="0"/>
              <a:t>‹N°›</a:t>
            </a:fld>
            <a:endParaRPr lang="fr-FR"/>
          </a:p>
        </p:txBody>
      </p:sp>
    </p:spTree>
    <p:extLst>
      <p:ext uri="{BB962C8B-B14F-4D97-AF65-F5344CB8AC3E}">
        <p14:creationId xmlns:p14="http://schemas.microsoft.com/office/powerpoint/2010/main" val="1703390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0955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grpSp>
        <p:nvGrpSpPr>
          <p:cNvPr id="11" name="Groupe 10"/>
          <p:cNvGrpSpPr/>
          <p:nvPr userDrawn="1"/>
        </p:nvGrpSpPr>
        <p:grpSpPr>
          <a:xfrm>
            <a:off x="380504" y="0"/>
            <a:ext cx="8763493" cy="6877055"/>
            <a:chOff x="380504" y="0"/>
            <a:chExt cx="8763493" cy="6877055"/>
          </a:xfrm>
        </p:grpSpPr>
        <p:pic>
          <p:nvPicPr>
            <p:cNvPr id="12" name="Image 11" descr="LOGO_UGA_VO_RVB.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9863" y="0"/>
              <a:ext cx="1294537" cy="839870"/>
            </a:xfrm>
            <a:prstGeom prst="rect">
              <a:avLst/>
            </a:prstGeom>
          </p:spPr>
        </p:pic>
        <p:pic>
          <p:nvPicPr>
            <p:cNvPr id="13" name="Image 12"/>
            <p:cNvPicPr preferRelativeResize="0">
              <a:picLocks/>
            </p:cNvPicPr>
            <p:nvPr/>
          </p:nvPicPr>
          <p:blipFill>
            <a:blip r:embed="rId3"/>
            <a:stretch>
              <a:fillRect/>
            </a:stretch>
          </p:blipFill>
          <p:spPr>
            <a:xfrm rot="5400000">
              <a:off x="5450827" y="3183885"/>
              <a:ext cx="366415" cy="7019925"/>
            </a:xfrm>
            <a:prstGeom prst="rect">
              <a:avLst/>
            </a:prstGeom>
            <a:solidFill>
              <a:srgbClr val="C0504D"/>
            </a:solidFill>
          </p:spPr>
        </p:pic>
        <p:sp>
          <p:nvSpPr>
            <p:cNvPr id="14" name="Rectangle 13"/>
            <p:cNvSpPr/>
            <p:nvPr/>
          </p:nvSpPr>
          <p:spPr>
            <a:xfrm>
              <a:off x="380504" y="0"/>
              <a:ext cx="1628944" cy="347359"/>
            </a:xfrm>
            <a:prstGeom prst="rect">
              <a:avLst/>
            </a:prstGeom>
            <a:solidFill>
              <a:srgbClr val="E30613"/>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 name="Rectangle 14"/>
            <p:cNvSpPr/>
            <p:nvPr/>
          </p:nvSpPr>
          <p:spPr>
            <a:xfrm>
              <a:off x="380504" y="6510640"/>
              <a:ext cx="1628944" cy="347359"/>
            </a:xfrm>
            <a:prstGeom prst="rect">
              <a:avLst/>
            </a:prstGeom>
            <a:solidFill>
              <a:srgbClr val="E30613"/>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 name="Rectangle 15"/>
            <p:cNvSpPr/>
            <p:nvPr/>
          </p:nvSpPr>
          <p:spPr>
            <a:xfrm>
              <a:off x="380504" y="1586216"/>
              <a:ext cx="457200" cy="76200"/>
            </a:xfrm>
            <a:prstGeom prst="rect">
              <a:avLst/>
            </a:prstGeom>
            <a:solidFill>
              <a:srgbClr val="E30613"/>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sp>
        <p:nvSpPr>
          <p:cNvPr id="23" name="Espace réservé de la date 22"/>
          <p:cNvSpPr>
            <a:spLocks noGrp="1"/>
          </p:cNvSpPr>
          <p:nvPr>
            <p:ph type="dt" sz="half" idx="10"/>
          </p:nvPr>
        </p:nvSpPr>
        <p:spPr>
          <a:xfrm>
            <a:off x="380504" y="6475822"/>
            <a:ext cx="1628944" cy="365125"/>
          </a:xfrm>
        </p:spPr>
        <p:txBody>
          <a:bodyPr/>
          <a:lstStyle>
            <a:lvl1pPr algn="ctr">
              <a:defRPr>
                <a:solidFill>
                  <a:schemeClr val="bg1"/>
                </a:solidFill>
                <a:latin typeface="Arial" pitchFamily="34" charset="0"/>
                <a:cs typeface="Arial" pitchFamily="34" charset="0"/>
              </a:defRPr>
            </a:lvl1pPr>
          </a:lstStyle>
          <a:p>
            <a:fld id="{8DA5CD1C-9CFE-485D-A1BE-C8E6868D7B36}" type="datetime1">
              <a:rPr lang="fr-FR" smtClean="0"/>
              <a:t>25/11/2016</a:t>
            </a:fld>
            <a:endParaRPr lang="fr-FR" dirty="0"/>
          </a:p>
        </p:txBody>
      </p:sp>
      <p:sp>
        <p:nvSpPr>
          <p:cNvPr id="24" name="Espace réservé du pied de page 23"/>
          <p:cNvSpPr>
            <a:spLocks noGrp="1"/>
          </p:cNvSpPr>
          <p:nvPr>
            <p:ph type="ftr" sz="quarter" idx="11"/>
          </p:nvPr>
        </p:nvSpPr>
        <p:spPr>
          <a:xfrm>
            <a:off x="6156176" y="6492874"/>
            <a:ext cx="2895600" cy="365125"/>
          </a:xfrm>
        </p:spPr>
        <p:txBody>
          <a:bodyPr/>
          <a:lstStyle>
            <a:lvl1pPr algn="r">
              <a:defRPr>
                <a:solidFill>
                  <a:schemeClr val="bg1"/>
                </a:solidFill>
                <a:latin typeface="Arial" pitchFamily="34" charset="0"/>
                <a:cs typeface="Arial" pitchFamily="34" charset="0"/>
              </a:defRPr>
            </a:lvl1pPr>
          </a:lstStyle>
          <a:p>
            <a:r>
              <a:rPr lang="fr-FR" dirty="0" smtClean="0"/>
              <a:t>Titre de votre présentation</a:t>
            </a:r>
            <a:endParaRPr lang="fr-FR" dirty="0"/>
          </a:p>
        </p:txBody>
      </p:sp>
      <p:sp>
        <p:nvSpPr>
          <p:cNvPr id="26" name="Titre 1"/>
          <p:cNvSpPr>
            <a:spLocks noGrp="1"/>
          </p:cNvSpPr>
          <p:nvPr>
            <p:ph type="ctrTitle"/>
          </p:nvPr>
        </p:nvSpPr>
        <p:spPr>
          <a:xfrm>
            <a:off x="380504" y="446807"/>
            <a:ext cx="7772400" cy="1139409"/>
          </a:xfrm>
        </p:spPr>
        <p:txBody>
          <a:bodyPr>
            <a:normAutofit/>
          </a:bodyPr>
          <a:lstStyle>
            <a:lvl1pPr algn="l">
              <a:defRPr sz="2800" b="1">
                <a:solidFill>
                  <a:srgbClr val="E30613"/>
                </a:solidFill>
                <a:latin typeface="Arial" pitchFamily="34" charset="0"/>
                <a:cs typeface="Arial" pitchFamily="34" charset="0"/>
              </a:defRPr>
            </a:lvl1pPr>
          </a:lstStyle>
          <a:p>
            <a:r>
              <a:rPr lang="fr-FR" dirty="0" smtClean="0"/>
              <a:t>Cliquez et modifiez le titre</a:t>
            </a:r>
            <a:endParaRPr lang="fr-FR" dirty="0"/>
          </a:p>
        </p:txBody>
      </p:sp>
      <p:sp>
        <p:nvSpPr>
          <p:cNvPr id="27" name="Sous-titre 2"/>
          <p:cNvSpPr>
            <a:spLocks noGrp="1"/>
          </p:cNvSpPr>
          <p:nvPr>
            <p:ph type="subTitle" idx="1"/>
          </p:nvPr>
        </p:nvSpPr>
        <p:spPr>
          <a:xfrm>
            <a:off x="358361" y="1988840"/>
            <a:ext cx="6400800" cy="1752600"/>
          </a:xfrm>
        </p:spPr>
        <p:txBody>
          <a:bodyPr>
            <a:normAutofit/>
          </a:bodyPr>
          <a:lstStyle>
            <a:lvl1pPr marL="0" indent="0" algn="l">
              <a:buNone/>
              <a:defRPr sz="28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lang="fr-FR" dirty="0"/>
          </a:p>
        </p:txBody>
      </p:sp>
    </p:spTree>
    <p:extLst>
      <p:ext uri="{BB962C8B-B14F-4D97-AF65-F5344CB8AC3E}">
        <p14:creationId xmlns:p14="http://schemas.microsoft.com/office/powerpoint/2010/main" val="2198803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Diapositive de titre">
    <p:spTree>
      <p:nvGrpSpPr>
        <p:cNvPr id="1" name=""/>
        <p:cNvGrpSpPr/>
        <p:nvPr/>
      </p:nvGrpSpPr>
      <p:grpSpPr>
        <a:xfrm>
          <a:off x="0" y="0"/>
          <a:ext cx="0" cy="0"/>
          <a:chOff x="0" y="0"/>
          <a:chExt cx="0" cy="0"/>
        </a:xfrm>
      </p:grpSpPr>
      <p:grpSp>
        <p:nvGrpSpPr>
          <p:cNvPr id="11" name="Groupe 10"/>
          <p:cNvGrpSpPr/>
          <p:nvPr userDrawn="1"/>
        </p:nvGrpSpPr>
        <p:grpSpPr>
          <a:xfrm>
            <a:off x="380504" y="0"/>
            <a:ext cx="8763493" cy="6877055"/>
            <a:chOff x="380504" y="0"/>
            <a:chExt cx="8763493" cy="6877055"/>
          </a:xfrm>
        </p:grpSpPr>
        <p:pic>
          <p:nvPicPr>
            <p:cNvPr id="12" name="Image 11" descr="LOGO_UGA_VO_RVB.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9863" y="0"/>
              <a:ext cx="1294537" cy="839870"/>
            </a:xfrm>
            <a:prstGeom prst="rect">
              <a:avLst/>
            </a:prstGeom>
          </p:spPr>
        </p:pic>
        <p:pic>
          <p:nvPicPr>
            <p:cNvPr id="13" name="Image 12"/>
            <p:cNvPicPr preferRelativeResize="0">
              <a:picLocks/>
            </p:cNvPicPr>
            <p:nvPr/>
          </p:nvPicPr>
          <p:blipFill>
            <a:blip r:embed="rId3"/>
            <a:stretch>
              <a:fillRect/>
            </a:stretch>
          </p:blipFill>
          <p:spPr>
            <a:xfrm rot="5400000">
              <a:off x="5450827" y="3183885"/>
              <a:ext cx="366415" cy="7019925"/>
            </a:xfrm>
            <a:prstGeom prst="rect">
              <a:avLst/>
            </a:prstGeom>
            <a:solidFill>
              <a:srgbClr val="C0504D"/>
            </a:solidFill>
          </p:spPr>
        </p:pic>
        <p:sp>
          <p:nvSpPr>
            <p:cNvPr id="14" name="Rectangle 13"/>
            <p:cNvSpPr/>
            <p:nvPr/>
          </p:nvSpPr>
          <p:spPr>
            <a:xfrm>
              <a:off x="380504" y="0"/>
              <a:ext cx="1628944" cy="347359"/>
            </a:xfrm>
            <a:prstGeom prst="rect">
              <a:avLst/>
            </a:prstGeom>
            <a:solidFill>
              <a:srgbClr val="E30613"/>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 name="Rectangle 14"/>
            <p:cNvSpPr/>
            <p:nvPr/>
          </p:nvSpPr>
          <p:spPr>
            <a:xfrm>
              <a:off x="380504" y="6510640"/>
              <a:ext cx="1628944" cy="347359"/>
            </a:xfrm>
            <a:prstGeom prst="rect">
              <a:avLst/>
            </a:prstGeom>
            <a:solidFill>
              <a:srgbClr val="E30613"/>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 name="Rectangle 15"/>
            <p:cNvSpPr/>
            <p:nvPr/>
          </p:nvSpPr>
          <p:spPr>
            <a:xfrm>
              <a:off x="380504" y="1586216"/>
              <a:ext cx="457200" cy="76200"/>
            </a:xfrm>
            <a:prstGeom prst="rect">
              <a:avLst/>
            </a:prstGeom>
            <a:solidFill>
              <a:srgbClr val="E30613"/>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sp>
        <p:nvSpPr>
          <p:cNvPr id="23" name="Espace réservé de la date 22"/>
          <p:cNvSpPr>
            <a:spLocks noGrp="1"/>
          </p:cNvSpPr>
          <p:nvPr>
            <p:ph type="dt" sz="half" idx="10"/>
          </p:nvPr>
        </p:nvSpPr>
        <p:spPr>
          <a:xfrm>
            <a:off x="380504" y="6475822"/>
            <a:ext cx="1628944" cy="365125"/>
          </a:xfrm>
        </p:spPr>
        <p:txBody>
          <a:bodyPr/>
          <a:lstStyle>
            <a:lvl1pPr algn="ctr">
              <a:defRPr>
                <a:solidFill>
                  <a:schemeClr val="bg1"/>
                </a:solidFill>
                <a:latin typeface="Arial" pitchFamily="34" charset="0"/>
                <a:cs typeface="Arial" pitchFamily="34" charset="0"/>
              </a:defRPr>
            </a:lvl1pPr>
          </a:lstStyle>
          <a:p>
            <a:fld id="{8DA5CD1C-9CFE-485D-A1BE-C8E6868D7B36}" type="datetime1">
              <a:rPr lang="fr-FR" smtClean="0"/>
              <a:t>25/11/2016</a:t>
            </a:fld>
            <a:endParaRPr lang="fr-FR" dirty="0"/>
          </a:p>
        </p:txBody>
      </p:sp>
      <p:sp>
        <p:nvSpPr>
          <p:cNvPr id="24" name="Espace réservé du pied de page 23"/>
          <p:cNvSpPr>
            <a:spLocks noGrp="1"/>
          </p:cNvSpPr>
          <p:nvPr>
            <p:ph type="ftr" sz="quarter" idx="11"/>
          </p:nvPr>
        </p:nvSpPr>
        <p:spPr>
          <a:xfrm>
            <a:off x="6156176" y="6492874"/>
            <a:ext cx="2895600" cy="365125"/>
          </a:xfrm>
        </p:spPr>
        <p:txBody>
          <a:bodyPr/>
          <a:lstStyle>
            <a:lvl1pPr algn="r">
              <a:defRPr>
                <a:solidFill>
                  <a:schemeClr val="bg1"/>
                </a:solidFill>
                <a:latin typeface="Arial" pitchFamily="34" charset="0"/>
                <a:cs typeface="Arial" pitchFamily="34" charset="0"/>
              </a:defRPr>
            </a:lvl1pPr>
          </a:lstStyle>
          <a:p>
            <a:r>
              <a:rPr lang="fr-FR" dirty="0" smtClean="0"/>
              <a:t>Titre de votre présentation</a:t>
            </a:r>
            <a:endParaRPr lang="fr-FR" dirty="0"/>
          </a:p>
        </p:txBody>
      </p:sp>
      <p:sp>
        <p:nvSpPr>
          <p:cNvPr id="26" name="Titre 1"/>
          <p:cNvSpPr>
            <a:spLocks noGrp="1"/>
          </p:cNvSpPr>
          <p:nvPr>
            <p:ph type="ctrTitle"/>
          </p:nvPr>
        </p:nvSpPr>
        <p:spPr>
          <a:xfrm>
            <a:off x="380504" y="446807"/>
            <a:ext cx="8153896" cy="1139409"/>
          </a:xfrm>
        </p:spPr>
        <p:txBody>
          <a:bodyPr>
            <a:normAutofit/>
          </a:bodyPr>
          <a:lstStyle>
            <a:lvl1pPr algn="l">
              <a:defRPr sz="2800" b="1">
                <a:solidFill>
                  <a:srgbClr val="E30613"/>
                </a:solidFill>
                <a:latin typeface="Arial" pitchFamily="34" charset="0"/>
                <a:cs typeface="Arial" pitchFamily="34" charset="0"/>
              </a:defRPr>
            </a:lvl1pPr>
          </a:lstStyle>
          <a:p>
            <a:r>
              <a:rPr lang="fr-FR" dirty="0" smtClean="0"/>
              <a:t>Cliquez et modifiez le titre</a:t>
            </a:r>
            <a:endParaRPr lang="fr-FR" dirty="0"/>
          </a:p>
        </p:txBody>
      </p:sp>
      <p:sp>
        <p:nvSpPr>
          <p:cNvPr id="3" name="Espace réservé du texte 2"/>
          <p:cNvSpPr>
            <a:spLocks noGrp="1"/>
          </p:cNvSpPr>
          <p:nvPr>
            <p:ph type="body" sz="quarter" idx="12"/>
          </p:nvPr>
        </p:nvSpPr>
        <p:spPr>
          <a:xfrm>
            <a:off x="380504" y="1988840"/>
            <a:ext cx="8153896" cy="2160588"/>
          </a:xfrm>
        </p:spPr>
        <p:txBody>
          <a:bodyPr/>
          <a:lstStyle>
            <a:lvl1pPr marL="342900" indent="-342900">
              <a:buClr>
                <a:schemeClr val="tx1">
                  <a:lumMod val="65000"/>
                  <a:lumOff val="35000"/>
                </a:schemeClr>
              </a:buClr>
              <a:buFont typeface="Wingdings" pitchFamily="2" charset="2"/>
              <a:buChar char="§"/>
              <a:defRPr sz="2800">
                <a:latin typeface="Arial" pitchFamily="34" charset="0"/>
                <a:cs typeface="Arial" pitchFamily="34" charset="0"/>
              </a:defRPr>
            </a:lvl1pPr>
            <a:lvl2pPr>
              <a:defRPr>
                <a:latin typeface="Arial" pitchFamily="34" charset="0"/>
                <a:cs typeface="Arial" pitchFamily="34" charset="0"/>
              </a:defRPr>
            </a:lvl2pPr>
          </a:lstStyle>
          <a:p>
            <a:pPr lvl="0"/>
            <a:r>
              <a:rPr lang="fr-FR" dirty="0" smtClean="0"/>
              <a:t>Modifiez les styles du texte du masque</a:t>
            </a:r>
          </a:p>
          <a:p>
            <a:pPr lvl="1"/>
            <a:r>
              <a:rPr lang="fr-FR" dirty="0" smtClean="0"/>
              <a:t>Deuxième niveau</a:t>
            </a:r>
          </a:p>
        </p:txBody>
      </p:sp>
    </p:spTree>
    <p:extLst>
      <p:ext uri="{BB962C8B-B14F-4D97-AF65-F5344CB8AC3E}">
        <p14:creationId xmlns:p14="http://schemas.microsoft.com/office/powerpoint/2010/main" val="1314033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2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601EC62-91A9-7A4C-AD54-E9565F4FA509}" type="datetime2">
              <a:rPr lang="fr-FR" smtClean="0"/>
              <a:t>vendredi 25 novembre 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82AAA50-1E89-B34C-8477-5F736D4F2309}" type="slidenum">
              <a:rPr lang="fr-FR" smtClean="0"/>
              <a:t>‹N°›</a:t>
            </a:fld>
            <a:endParaRPr lang="fr-FR"/>
          </a:p>
        </p:txBody>
      </p:sp>
    </p:spTree>
    <p:extLst>
      <p:ext uri="{BB962C8B-B14F-4D97-AF65-F5344CB8AC3E}">
        <p14:creationId xmlns:p14="http://schemas.microsoft.com/office/powerpoint/2010/main" val="520809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37F244-AB93-4434-8332-93B68ECFFF3D}" type="datetime1">
              <a:rPr lang="fr-FR" smtClean="0"/>
              <a:t>25/11/2016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Titre de votre présentation</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C940FC-8DC0-4158-BA1C-5E09F49F23F3}" type="slidenum">
              <a:rPr lang="fr-FR" smtClean="0"/>
              <a:t>‹N°›</a:t>
            </a:fld>
            <a:endParaRPr lang="fr-FR"/>
          </a:p>
        </p:txBody>
      </p:sp>
    </p:spTree>
    <p:extLst>
      <p:ext uri="{BB962C8B-B14F-4D97-AF65-F5344CB8AC3E}">
        <p14:creationId xmlns:p14="http://schemas.microsoft.com/office/powerpoint/2010/main" val="1252861666"/>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63" r:id="rId3"/>
    <p:sldLayoutId id="2147483662" r:id="rId4"/>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rotWithShape="1">
          <a:blip r:embed="rId2">
            <a:extLst>
              <a:ext uri="{28A0092B-C50C-407E-A947-70E740481C1C}">
                <a14:useLocalDpi xmlns:a14="http://schemas.microsoft.com/office/drawing/2010/main" val="0"/>
              </a:ext>
            </a:extLst>
          </a:blip>
          <a:srcRect t="18997" r="3213" b="9104"/>
          <a:stretch/>
        </p:blipFill>
        <p:spPr>
          <a:xfrm>
            <a:off x="0" y="-1"/>
            <a:ext cx="9144000" cy="4762501"/>
          </a:xfrm>
          <a:prstGeom prst="rect">
            <a:avLst/>
          </a:prstGeom>
        </p:spPr>
      </p:pic>
      <p:pic>
        <p:nvPicPr>
          <p:cNvPr id="8" name="Image 7" descr="filtr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3284"/>
            <a:ext cx="4759627" cy="4778589"/>
          </a:xfrm>
          <a:prstGeom prst="rect">
            <a:avLst/>
          </a:prstGeom>
        </p:spPr>
      </p:pic>
      <p:pic>
        <p:nvPicPr>
          <p:cNvPr id="4" name="Image 3" descr="LOGO_UGA_VO_RVB.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0440" y="0"/>
            <a:ext cx="1970798" cy="1278615"/>
          </a:xfrm>
          <a:prstGeom prst="rect">
            <a:avLst/>
          </a:prstGeom>
        </p:spPr>
      </p:pic>
      <p:grpSp>
        <p:nvGrpSpPr>
          <p:cNvPr id="3" name="Groupe 2"/>
          <p:cNvGrpSpPr/>
          <p:nvPr/>
        </p:nvGrpSpPr>
        <p:grpSpPr>
          <a:xfrm>
            <a:off x="389965" y="4775305"/>
            <a:ext cx="7601510" cy="2182416"/>
            <a:chOff x="389965" y="4775305"/>
            <a:chExt cx="7601510" cy="2182416"/>
          </a:xfrm>
        </p:grpSpPr>
        <p:sp>
          <p:nvSpPr>
            <p:cNvPr id="9" name="Titre 1"/>
            <p:cNvSpPr txBox="1">
              <a:spLocks/>
            </p:cNvSpPr>
            <p:nvPr/>
          </p:nvSpPr>
          <p:spPr>
            <a:xfrm>
              <a:off x="389965" y="4775305"/>
              <a:ext cx="7601510" cy="10495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ct val="90000"/>
                </a:lnSpc>
              </a:pPr>
              <a:r>
                <a:rPr lang="fr-FR" sz="3000" b="1" dirty="0" smtClean="0">
                  <a:solidFill>
                    <a:srgbClr val="E30613"/>
                  </a:solidFill>
                  <a:latin typeface="Arial" pitchFamily="34" charset="0"/>
                  <a:cs typeface="Arial" pitchFamily="34" charset="0"/>
                </a:rPr>
                <a:t>Développement durable à l’UGA</a:t>
              </a:r>
              <a:endParaRPr lang="fr-FR" sz="3000" b="1" dirty="0">
                <a:solidFill>
                  <a:schemeClr val="tx1">
                    <a:lumMod val="65000"/>
                    <a:lumOff val="35000"/>
                  </a:schemeClr>
                </a:solidFill>
                <a:latin typeface="Arial" pitchFamily="34" charset="0"/>
                <a:cs typeface="Arial" pitchFamily="34" charset="0"/>
              </a:endParaRPr>
            </a:p>
          </p:txBody>
        </p:sp>
        <p:sp>
          <p:nvSpPr>
            <p:cNvPr id="10" name="ZoneTexte 9"/>
            <p:cNvSpPr txBox="1"/>
            <p:nvPr/>
          </p:nvSpPr>
          <p:spPr>
            <a:xfrm>
              <a:off x="395100" y="6034391"/>
              <a:ext cx="5040995" cy="923330"/>
            </a:xfrm>
            <a:prstGeom prst="rect">
              <a:avLst/>
            </a:prstGeom>
            <a:noFill/>
          </p:spPr>
          <p:txBody>
            <a:bodyPr wrap="square" rtlCol="0">
              <a:spAutoFit/>
            </a:bodyPr>
            <a:lstStyle/>
            <a:p>
              <a:r>
                <a:rPr lang="fr-FR" dirty="0">
                  <a:solidFill>
                    <a:srgbClr val="575657"/>
                  </a:solidFill>
                  <a:latin typeface="Arial" pitchFamily="34" charset="0"/>
                  <a:cs typeface="Arial" pitchFamily="34" charset="0"/>
                </a:rPr>
                <a:t>Christian Graff</a:t>
              </a:r>
              <a:br>
                <a:rPr lang="fr-FR" dirty="0">
                  <a:solidFill>
                    <a:srgbClr val="575657"/>
                  </a:solidFill>
                  <a:latin typeface="Arial" pitchFamily="34" charset="0"/>
                  <a:cs typeface="Arial" pitchFamily="34" charset="0"/>
                </a:rPr>
              </a:br>
              <a:r>
                <a:rPr lang="fr-FR" dirty="0">
                  <a:solidFill>
                    <a:srgbClr val="575657"/>
                  </a:solidFill>
                  <a:latin typeface="Arial" pitchFamily="34" charset="0"/>
                  <a:cs typeface="Arial" pitchFamily="34" charset="0"/>
                </a:rPr>
                <a:t>Conseil </a:t>
              </a:r>
              <a:r>
                <a:rPr lang="fr-FR" dirty="0" smtClean="0">
                  <a:solidFill>
                    <a:srgbClr val="575657"/>
                  </a:solidFill>
                  <a:latin typeface="Arial" pitchFamily="34" charset="0"/>
                  <a:cs typeface="Arial" pitchFamily="34" charset="0"/>
                </a:rPr>
                <a:t>d’Administration du </a:t>
              </a:r>
              <a:r>
                <a:rPr lang="fr-FR" dirty="0">
                  <a:solidFill>
                    <a:srgbClr val="575657"/>
                  </a:solidFill>
                  <a:latin typeface="Arial" pitchFamily="34" charset="0"/>
                  <a:cs typeface="Arial" pitchFamily="34" charset="0"/>
                </a:rPr>
                <a:t>25 novembre 2016</a:t>
              </a:r>
            </a:p>
            <a:p>
              <a:endParaRPr lang="fr-FR" dirty="0">
                <a:solidFill>
                  <a:srgbClr val="575657"/>
                </a:solidFill>
                <a:latin typeface="Arial" pitchFamily="34" charset="0"/>
                <a:cs typeface="Arial" pitchFamily="34" charset="0"/>
              </a:endParaRPr>
            </a:p>
          </p:txBody>
        </p:sp>
        <p:sp>
          <p:nvSpPr>
            <p:cNvPr id="11" name="Rectangle 10"/>
            <p:cNvSpPr/>
            <p:nvPr/>
          </p:nvSpPr>
          <p:spPr>
            <a:xfrm>
              <a:off x="495131" y="5786741"/>
              <a:ext cx="457200" cy="76200"/>
            </a:xfrm>
            <a:prstGeom prst="rect">
              <a:avLst/>
            </a:prstGeom>
            <a:solidFill>
              <a:srgbClr val="E30613"/>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4199423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Titre de votre présentation</a:t>
            </a:r>
            <a:endParaRPr lang="fr-FR" dirty="0"/>
          </a:p>
        </p:txBody>
      </p:sp>
      <p:sp>
        <p:nvSpPr>
          <p:cNvPr id="3" name="Titre 2"/>
          <p:cNvSpPr>
            <a:spLocks noGrp="1"/>
          </p:cNvSpPr>
          <p:nvPr>
            <p:ph type="ctrTitle"/>
          </p:nvPr>
        </p:nvSpPr>
        <p:spPr/>
        <p:txBody>
          <a:bodyPr/>
          <a:lstStyle/>
          <a:p>
            <a:r>
              <a:rPr lang="fr-FR" dirty="0"/>
              <a:t>Axe 2 </a:t>
            </a:r>
            <a:r>
              <a:rPr lang="fr-FR" dirty="0" smtClean="0"/>
              <a:t>Formation</a:t>
            </a:r>
            <a:endParaRPr lang="fr-FR" dirty="0"/>
          </a:p>
        </p:txBody>
      </p:sp>
      <p:sp>
        <p:nvSpPr>
          <p:cNvPr id="4" name="Espace réservé du texte 3"/>
          <p:cNvSpPr>
            <a:spLocks noGrp="1"/>
          </p:cNvSpPr>
          <p:nvPr>
            <p:ph type="body" sz="quarter" idx="12"/>
          </p:nvPr>
        </p:nvSpPr>
        <p:spPr>
          <a:xfrm>
            <a:off x="380504" y="1988840"/>
            <a:ext cx="8223944" cy="3888432"/>
          </a:xfrm>
        </p:spPr>
        <p:txBody>
          <a:bodyPr>
            <a:normAutofit lnSpcReduction="10000"/>
          </a:bodyPr>
          <a:lstStyle/>
          <a:p>
            <a:pPr>
              <a:buFont typeface="Arial" charset="0"/>
              <a:buChar char="•"/>
            </a:pPr>
            <a:r>
              <a:rPr lang="fr-FR" dirty="0" smtClean="0"/>
              <a:t>Intégrer </a:t>
            </a:r>
            <a:r>
              <a:rPr lang="fr-FR" dirty="0"/>
              <a:t>les problématiques </a:t>
            </a:r>
            <a:r>
              <a:rPr lang="fr-FR" dirty="0" smtClean="0"/>
              <a:t>DD&amp;RS </a:t>
            </a:r>
            <a:r>
              <a:rPr lang="fr-FR" dirty="0"/>
              <a:t>dans les programmes et </a:t>
            </a:r>
            <a:r>
              <a:rPr lang="fr-FR" dirty="0" smtClean="0"/>
              <a:t>enseignements</a:t>
            </a:r>
          </a:p>
          <a:p>
            <a:pPr>
              <a:buFont typeface="Arial" charset="0"/>
              <a:buChar char="•"/>
            </a:pPr>
            <a:r>
              <a:rPr lang="fr-FR" dirty="0"/>
              <a:t>C</a:t>
            </a:r>
            <a:r>
              <a:rPr lang="fr-FR" dirty="0" smtClean="0"/>
              <a:t>réer </a:t>
            </a:r>
            <a:r>
              <a:rPr lang="fr-FR" dirty="0"/>
              <a:t>des pôles de formations </a:t>
            </a:r>
            <a:r>
              <a:rPr lang="fr-FR" dirty="0" smtClean="0"/>
              <a:t>spécialisées</a:t>
            </a:r>
          </a:p>
          <a:p>
            <a:pPr>
              <a:buFont typeface="Arial" charset="0"/>
              <a:buChar char="•"/>
            </a:pPr>
            <a:r>
              <a:rPr lang="fr-FR" dirty="0" smtClean="0"/>
              <a:t>Favoriser </a:t>
            </a:r>
            <a:r>
              <a:rPr lang="fr-FR" dirty="0"/>
              <a:t>et </a:t>
            </a:r>
            <a:r>
              <a:rPr lang="fr-FR" dirty="0" smtClean="0"/>
              <a:t>accompagner </a:t>
            </a:r>
            <a:r>
              <a:rPr lang="fr-FR" dirty="0"/>
              <a:t>le développement des compétences </a:t>
            </a:r>
            <a:r>
              <a:rPr lang="fr-FR" dirty="0" smtClean="0"/>
              <a:t>DD&amp;RS des </a:t>
            </a:r>
            <a:r>
              <a:rPr lang="fr-FR" dirty="0"/>
              <a:t>étudiants et </a:t>
            </a:r>
            <a:r>
              <a:rPr lang="fr-FR" dirty="0" smtClean="0"/>
              <a:t>des personnels enseignant, chercheur, administratif</a:t>
            </a:r>
          </a:p>
          <a:p>
            <a:pPr>
              <a:buFont typeface="Arial" charset="0"/>
              <a:buChar char="•"/>
            </a:pPr>
            <a:r>
              <a:rPr lang="fr-FR" dirty="0" smtClean="0"/>
              <a:t>Favoriser </a:t>
            </a:r>
            <a:r>
              <a:rPr lang="fr-FR" dirty="0"/>
              <a:t>le développement d'une société de la connaissance respectueuse des principes </a:t>
            </a:r>
            <a:r>
              <a:rPr lang="fr-FR" dirty="0" smtClean="0"/>
              <a:t>DD&amp;RS</a:t>
            </a:r>
            <a:endParaRPr lang="fr-FR" dirty="0"/>
          </a:p>
        </p:txBody>
      </p:sp>
    </p:spTree>
    <p:extLst>
      <p:ext uri="{BB962C8B-B14F-4D97-AF65-F5344CB8AC3E}">
        <p14:creationId xmlns:p14="http://schemas.microsoft.com/office/powerpoint/2010/main" val="30228281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Titre de votre présentation</a:t>
            </a:r>
            <a:endParaRPr lang="fr-FR" dirty="0"/>
          </a:p>
        </p:txBody>
      </p:sp>
      <p:sp>
        <p:nvSpPr>
          <p:cNvPr id="3" name="Titre 2"/>
          <p:cNvSpPr>
            <a:spLocks noGrp="1"/>
          </p:cNvSpPr>
          <p:nvPr>
            <p:ph type="ctrTitle"/>
          </p:nvPr>
        </p:nvSpPr>
        <p:spPr/>
        <p:txBody>
          <a:bodyPr/>
          <a:lstStyle/>
          <a:p>
            <a:r>
              <a:rPr lang="fr-FR" dirty="0"/>
              <a:t>Axe 3 </a:t>
            </a:r>
            <a:r>
              <a:rPr lang="fr-FR" dirty="0" smtClean="0"/>
              <a:t>Recherche</a:t>
            </a:r>
            <a:endParaRPr lang="fr-FR" dirty="0"/>
          </a:p>
        </p:txBody>
      </p:sp>
      <p:sp>
        <p:nvSpPr>
          <p:cNvPr id="4" name="Espace réservé du texte 3"/>
          <p:cNvSpPr>
            <a:spLocks noGrp="1"/>
          </p:cNvSpPr>
          <p:nvPr>
            <p:ph type="body" sz="quarter" idx="12"/>
          </p:nvPr>
        </p:nvSpPr>
        <p:spPr>
          <a:xfrm>
            <a:off x="380504" y="1988840"/>
            <a:ext cx="8439968" cy="4176464"/>
          </a:xfrm>
        </p:spPr>
        <p:txBody>
          <a:bodyPr>
            <a:normAutofit/>
          </a:bodyPr>
          <a:lstStyle/>
          <a:p>
            <a:pPr>
              <a:buFont typeface="Arial" charset="0"/>
              <a:buChar char="•"/>
            </a:pPr>
            <a:r>
              <a:rPr lang="fr-FR" dirty="0" smtClean="0"/>
              <a:t>Promouvoir </a:t>
            </a:r>
            <a:r>
              <a:rPr lang="fr-FR" dirty="0"/>
              <a:t>la recherche interdisciplinaire </a:t>
            </a:r>
            <a:r>
              <a:rPr lang="fr-FR" dirty="0" smtClean="0"/>
              <a:t>DD&amp;RS aux niveaux </a:t>
            </a:r>
            <a:r>
              <a:rPr lang="fr-FR" dirty="0"/>
              <a:t>territorial</a:t>
            </a:r>
            <a:r>
              <a:rPr lang="fr-FR" dirty="0" smtClean="0"/>
              <a:t>, national, international</a:t>
            </a:r>
          </a:p>
          <a:p>
            <a:pPr>
              <a:buFont typeface="Arial" charset="0"/>
              <a:buChar char="•"/>
            </a:pPr>
            <a:endParaRPr lang="fr-FR" dirty="0" smtClean="0"/>
          </a:p>
          <a:p>
            <a:pPr>
              <a:buFont typeface="Arial" charset="0"/>
              <a:buChar char="•"/>
            </a:pPr>
            <a:r>
              <a:rPr lang="fr-FR" dirty="0" smtClean="0"/>
              <a:t>Mettre </a:t>
            </a:r>
            <a:r>
              <a:rPr lang="fr-FR" dirty="0"/>
              <a:t>la recherche DD&amp;RS, sa démarche et ses outils au service des programmes de formations initiales et continues et de la </a:t>
            </a:r>
            <a:r>
              <a:rPr lang="fr-FR" dirty="0" smtClean="0"/>
              <a:t>pédagogie</a:t>
            </a:r>
            <a:endParaRPr lang="fr-FR" dirty="0"/>
          </a:p>
        </p:txBody>
      </p:sp>
    </p:spTree>
    <p:extLst>
      <p:ext uri="{BB962C8B-B14F-4D97-AF65-F5344CB8AC3E}">
        <p14:creationId xmlns:p14="http://schemas.microsoft.com/office/powerpoint/2010/main" val="30228281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Titre de votre présentation</a:t>
            </a:r>
            <a:endParaRPr lang="fr-FR" dirty="0"/>
          </a:p>
        </p:txBody>
      </p:sp>
      <p:sp>
        <p:nvSpPr>
          <p:cNvPr id="3" name="Titre 2"/>
          <p:cNvSpPr>
            <a:spLocks noGrp="1"/>
          </p:cNvSpPr>
          <p:nvPr>
            <p:ph type="ctrTitle"/>
          </p:nvPr>
        </p:nvSpPr>
        <p:spPr/>
        <p:txBody>
          <a:bodyPr>
            <a:normAutofit/>
          </a:bodyPr>
          <a:lstStyle/>
          <a:p>
            <a:r>
              <a:rPr lang="fr-FR" dirty="0"/>
              <a:t>Axe 4 </a:t>
            </a:r>
            <a:r>
              <a:rPr lang="fr-FR" dirty="0" smtClean="0"/>
              <a:t>Gestion environnementale </a:t>
            </a:r>
            <a:endParaRPr lang="fr-FR" dirty="0"/>
          </a:p>
        </p:txBody>
      </p:sp>
      <p:sp>
        <p:nvSpPr>
          <p:cNvPr id="4" name="Espace réservé du texte 3"/>
          <p:cNvSpPr>
            <a:spLocks noGrp="1"/>
          </p:cNvSpPr>
          <p:nvPr>
            <p:ph type="body" sz="quarter" idx="12"/>
          </p:nvPr>
        </p:nvSpPr>
        <p:spPr>
          <a:xfrm>
            <a:off x="380504" y="1988840"/>
            <a:ext cx="8367960" cy="3456384"/>
          </a:xfrm>
        </p:spPr>
        <p:txBody>
          <a:bodyPr>
            <a:normAutofit/>
          </a:bodyPr>
          <a:lstStyle/>
          <a:p>
            <a:pPr>
              <a:buFont typeface="Arial" charset="0"/>
              <a:buChar char="•"/>
            </a:pPr>
            <a:r>
              <a:rPr lang="fr-FR" dirty="0" smtClean="0"/>
              <a:t>Diminution des </a:t>
            </a:r>
            <a:r>
              <a:rPr lang="fr-FR" dirty="0"/>
              <a:t>émissions de gaz à effet de </a:t>
            </a:r>
            <a:r>
              <a:rPr lang="fr-FR" dirty="0" smtClean="0"/>
              <a:t>serre</a:t>
            </a:r>
          </a:p>
          <a:p>
            <a:pPr>
              <a:buFont typeface="Arial" charset="0"/>
              <a:buChar char="•"/>
            </a:pPr>
            <a:r>
              <a:rPr lang="fr-FR" dirty="0" smtClean="0"/>
              <a:t>Utilisation durable, réduction </a:t>
            </a:r>
            <a:r>
              <a:rPr lang="fr-FR" dirty="0"/>
              <a:t>de </a:t>
            </a:r>
            <a:r>
              <a:rPr lang="fr-FR" dirty="0" smtClean="0"/>
              <a:t>consommation des </a:t>
            </a:r>
            <a:r>
              <a:rPr lang="fr-FR" dirty="0"/>
              <a:t>ressources</a:t>
            </a:r>
            <a:endParaRPr lang="fr-FR" dirty="0" smtClean="0"/>
          </a:p>
          <a:p>
            <a:pPr>
              <a:buFont typeface="Arial" charset="0"/>
              <a:buChar char="•"/>
            </a:pPr>
            <a:r>
              <a:rPr lang="fr-FR" dirty="0" smtClean="0"/>
              <a:t>Prévention, réduction</a:t>
            </a:r>
          </a:p>
          <a:p>
            <a:pPr marL="0" indent="0">
              <a:buNone/>
            </a:pPr>
            <a:r>
              <a:rPr lang="fr-FR" dirty="0"/>
              <a:t> </a:t>
            </a:r>
            <a:r>
              <a:rPr lang="fr-FR" dirty="0" smtClean="0"/>
              <a:t>   des </a:t>
            </a:r>
            <a:r>
              <a:rPr lang="fr-FR" dirty="0"/>
              <a:t>atteintes à </a:t>
            </a:r>
            <a:r>
              <a:rPr lang="fr-FR" dirty="0" smtClean="0"/>
              <a:t>l'environnement (dont pollutions) </a:t>
            </a:r>
          </a:p>
          <a:p>
            <a:pPr>
              <a:buFont typeface="Arial" charset="0"/>
              <a:buChar char="•"/>
            </a:pPr>
            <a:r>
              <a:rPr lang="fr-FR" dirty="0" smtClean="0"/>
              <a:t>Politique </a:t>
            </a:r>
            <a:r>
              <a:rPr lang="fr-FR" dirty="0"/>
              <a:t>en faveur de la </a:t>
            </a:r>
            <a:r>
              <a:rPr lang="fr-FR" dirty="0" smtClean="0"/>
              <a:t>biodiversité</a:t>
            </a:r>
            <a:endParaRPr lang="fr-FR" dirty="0"/>
          </a:p>
        </p:txBody>
      </p:sp>
    </p:spTree>
    <p:extLst>
      <p:ext uri="{BB962C8B-B14F-4D97-AF65-F5344CB8AC3E}">
        <p14:creationId xmlns:p14="http://schemas.microsoft.com/office/powerpoint/2010/main" val="30228281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Titre de votre présentation</a:t>
            </a:r>
            <a:endParaRPr lang="fr-FR" dirty="0"/>
          </a:p>
        </p:txBody>
      </p:sp>
      <p:sp>
        <p:nvSpPr>
          <p:cNvPr id="3" name="Titre 2"/>
          <p:cNvSpPr>
            <a:spLocks noGrp="1"/>
          </p:cNvSpPr>
          <p:nvPr>
            <p:ph type="ctrTitle"/>
          </p:nvPr>
        </p:nvSpPr>
        <p:spPr/>
        <p:txBody>
          <a:bodyPr/>
          <a:lstStyle/>
          <a:p>
            <a:r>
              <a:rPr lang="fr-FR" dirty="0"/>
              <a:t>Axe 5 </a:t>
            </a:r>
            <a:r>
              <a:rPr lang="fr-FR" dirty="0" smtClean="0"/>
              <a:t>Politique sociale</a:t>
            </a:r>
            <a:br>
              <a:rPr lang="fr-FR" dirty="0" smtClean="0"/>
            </a:br>
            <a:r>
              <a:rPr lang="fr-FR" dirty="0"/>
              <a:t>	</a:t>
            </a:r>
            <a:r>
              <a:rPr lang="fr-FR" dirty="0" smtClean="0"/>
              <a:t>et ancrage territorial</a:t>
            </a:r>
            <a:endParaRPr lang="fr-FR" dirty="0"/>
          </a:p>
        </p:txBody>
      </p:sp>
      <p:sp>
        <p:nvSpPr>
          <p:cNvPr id="4" name="Espace réservé du texte 3"/>
          <p:cNvSpPr>
            <a:spLocks noGrp="1"/>
          </p:cNvSpPr>
          <p:nvPr>
            <p:ph type="body" sz="quarter" idx="12"/>
          </p:nvPr>
        </p:nvSpPr>
        <p:spPr>
          <a:xfrm>
            <a:off x="380504" y="1988840"/>
            <a:ext cx="8511976" cy="4176464"/>
          </a:xfrm>
        </p:spPr>
        <p:txBody>
          <a:bodyPr>
            <a:normAutofit/>
          </a:bodyPr>
          <a:lstStyle/>
          <a:p>
            <a:pPr>
              <a:buFont typeface="Arial" charset="0"/>
              <a:buChar char="•"/>
            </a:pPr>
            <a:r>
              <a:rPr lang="fr-FR" dirty="0" smtClean="0"/>
              <a:t>Politique </a:t>
            </a:r>
            <a:r>
              <a:rPr lang="fr-FR" dirty="0"/>
              <a:t>humaine et </a:t>
            </a:r>
            <a:r>
              <a:rPr lang="fr-FR" dirty="0" smtClean="0"/>
              <a:t>sociale</a:t>
            </a:r>
          </a:p>
          <a:p>
            <a:pPr marL="0" indent="0">
              <a:buNone/>
            </a:pPr>
            <a:r>
              <a:rPr lang="fr-FR" dirty="0" smtClean="0"/>
              <a:t>	parité </a:t>
            </a:r>
            <a:r>
              <a:rPr lang="fr-FR" dirty="0"/>
              <a:t>et </a:t>
            </a:r>
            <a:r>
              <a:rPr lang="fr-FR" dirty="0" smtClean="0"/>
              <a:t>diversité des personnels</a:t>
            </a:r>
            <a:endParaRPr lang="fr-FR" dirty="0"/>
          </a:p>
          <a:p>
            <a:pPr>
              <a:buFont typeface="Arial" charset="0"/>
              <a:buChar char="•"/>
            </a:pPr>
            <a:r>
              <a:rPr lang="fr-FR" dirty="0" smtClean="0"/>
              <a:t>Valoriser </a:t>
            </a:r>
            <a:r>
              <a:rPr lang="fr-FR" dirty="0"/>
              <a:t>et </a:t>
            </a:r>
            <a:r>
              <a:rPr lang="fr-FR" dirty="0" smtClean="0"/>
              <a:t>développer</a:t>
            </a:r>
          </a:p>
          <a:p>
            <a:pPr marL="0" indent="0">
              <a:buNone/>
            </a:pPr>
            <a:r>
              <a:rPr lang="fr-FR" dirty="0" smtClean="0"/>
              <a:t>	compétences </a:t>
            </a:r>
            <a:r>
              <a:rPr lang="fr-FR" dirty="0"/>
              <a:t>et </a:t>
            </a:r>
            <a:r>
              <a:rPr lang="fr-FR" dirty="0" smtClean="0"/>
              <a:t>mobilité interne</a:t>
            </a:r>
          </a:p>
          <a:p>
            <a:pPr>
              <a:buFont typeface="Arial" charset="0"/>
              <a:buChar char="•"/>
            </a:pPr>
            <a:r>
              <a:rPr lang="fr-FR" dirty="0" smtClean="0"/>
              <a:t>Qualité </a:t>
            </a:r>
            <a:r>
              <a:rPr lang="fr-FR" dirty="0"/>
              <a:t>de vie dans </a:t>
            </a:r>
            <a:r>
              <a:rPr lang="fr-FR" dirty="0" smtClean="0"/>
              <a:t>l'établissement</a:t>
            </a:r>
          </a:p>
          <a:p>
            <a:pPr marL="0" indent="0">
              <a:buNone/>
            </a:pPr>
            <a:r>
              <a:rPr lang="fr-FR" dirty="0"/>
              <a:t>	</a:t>
            </a:r>
            <a:r>
              <a:rPr lang="fr-FR" dirty="0" smtClean="0"/>
              <a:t>personnels </a:t>
            </a:r>
            <a:r>
              <a:rPr lang="fr-FR" dirty="0"/>
              <a:t>et </a:t>
            </a:r>
            <a:r>
              <a:rPr lang="fr-FR" dirty="0" smtClean="0"/>
              <a:t>étudiants</a:t>
            </a:r>
          </a:p>
          <a:p>
            <a:pPr>
              <a:buFont typeface="Arial" charset="0"/>
              <a:buChar char="•"/>
            </a:pPr>
            <a:r>
              <a:rPr lang="fr-FR" dirty="0" smtClean="0"/>
              <a:t>Egalité </a:t>
            </a:r>
            <a:r>
              <a:rPr lang="fr-FR" dirty="0"/>
              <a:t>des chances pour les </a:t>
            </a:r>
            <a:r>
              <a:rPr lang="fr-FR" dirty="0" smtClean="0"/>
              <a:t>étudiants</a:t>
            </a:r>
          </a:p>
          <a:p>
            <a:pPr>
              <a:buFont typeface="Arial" charset="0"/>
              <a:buChar char="•"/>
            </a:pPr>
            <a:r>
              <a:rPr lang="fr-FR" dirty="0" smtClean="0"/>
              <a:t>Développement </a:t>
            </a:r>
            <a:r>
              <a:rPr lang="fr-FR" dirty="0"/>
              <a:t>DD&amp;RS sur s</a:t>
            </a:r>
            <a:r>
              <a:rPr lang="fr-FR" dirty="0" smtClean="0"/>
              <a:t>es  </a:t>
            </a:r>
            <a:r>
              <a:rPr lang="fr-FR" dirty="0"/>
              <a:t>territoires</a:t>
            </a:r>
          </a:p>
        </p:txBody>
      </p:sp>
    </p:spTree>
    <p:extLst>
      <p:ext uri="{BB962C8B-B14F-4D97-AF65-F5344CB8AC3E}">
        <p14:creationId xmlns:p14="http://schemas.microsoft.com/office/powerpoint/2010/main" val="30228281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Titre de votre présentation</a:t>
            </a:r>
            <a:endParaRPr lang="fr-FR" dirty="0"/>
          </a:p>
        </p:txBody>
      </p:sp>
      <p:sp>
        <p:nvSpPr>
          <p:cNvPr id="3" name="Titre 2"/>
          <p:cNvSpPr>
            <a:spLocks noGrp="1"/>
          </p:cNvSpPr>
          <p:nvPr>
            <p:ph type="ctrTitle"/>
          </p:nvPr>
        </p:nvSpPr>
        <p:spPr/>
        <p:txBody>
          <a:bodyPr/>
          <a:lstStyle/>
          <a:p>
            <a:r>
              <a:rPr lang="fr-FR" dirty="0" smtClean="0"/>
              <a:t>Identifier : situation (connaissance avancée)</a:t>
            </a:r>
            <a:endParaRPr lang="fr-FR" dirty="0"/>
          </a:p>
        </p:txBody>
      </p:sp>
      <p:sp>
        <p:nvSpPr>
          <p:cNvPr id="4" name="Espace réservé du texte 3"/>
          <p:cNvSpPr>
            <a:spLocks noGrp="1"/>
          </p:cNvSpPr>
          <p:nvPr>
            <p:ph type="body" sz="quarter" idx="12"/>
          </p:nvPr>
        </p:nvSpPr>
        <p:spPr>
          <a:xfrm>
            <a:off x="380504" y="1844824"/>
            <a:ext cx="8583984" cy="4248472"/>
          </a:xfrm>
        </p:spPr>
        <p:txBody>
          <a:bodyPr>
            <a:normAutofit fontScale="47500" lnSpcReduction="20000"/>
          </a:bodyPr>
          <a:lstStyle/>
          <a:p>
            <a:pPr marL="0" indent="0">
              <a:buNone/>
            </a:pPr>
            <a:r>
              <a:rPr lang="fr-FR" b="1" dirty="0" smtClean="0"/>
              <a:t>Parties prenantes internes</a:t>
            </a:r>
            <a:endParaRPr lang="fr-FR" b="1" dirty="0"/>
          </a:p>
          <a:p>
            <a:pPr marL="0" indent="0">
              <a:buNone/>
            </a:pPr>
            <a:r>
              <a:rPr lang="fr-FR" dirty="0"/>
              <a:t> </a:t>
            </a:r>
            <a:r>
              <a:rPr lang="fr-FR" dirty="0" smtClean="0"/>
              <a:t>   Services impliqués</a:t>
            </a:r>
          </a:p>
          <a:p>
            <a:pPr marL="0" indent="0">
              <a:buNone/>
            </a:pPr>
            <a:r>
              <a:rPr lang="fr-FR" dirty="0" smtClean="0"/>
              <a:t>	Achats, patrimoine, Ressources Humaines, </a:t>
            </a:r>
          </a:p>
          <a:p>
            <a:pPr marL="0" indent="0">
              <a:buNone/>
            </a:pPr>
            <a:r>
              <a:rPr lang="fr-FR" dirty="0"/>
              <a:t>	</a:t>
            </a:r>
            <a:r>
              <a:rPr lang="fr-FR" dirty="0" smtClean="0"/>
              <a:t>Variable selon les cadres</a:t>
            </a:r>
            <a:endParaRPr lang="fr-FR" dirty="0"/>
          </a:p>
          <a:p>
            <a:pPr marL="0" indent="0">
              <a:buNone/>
            </a:pPr>
            <a:r>
              <a:rPr lang="fr-FR" dirty="0" smtClean="0"/>
              <a:t>    Composantes et laboratoire</a:t>
            </a:r>
          </a:p>
          <a:p>
            <a:pPr marL="400050" lvl="1" indent="0">
              <a:buNone/>
            </a:pPr>
            <a:r>
              <a:rPr lang="fr-FR" dirty="0" smtClean="0"/>
              <a:t>	Traditions </a:t>
            </a:r>
            <a:r>
              <a:rPr lang="fr-FR" dirty="0"/>
              <a:t>disciplinaires </a:t>
            </a:r>
            <a:r>
              <a:rPr lang="fr-FR" dirty="0" smtClean="0"/>
              <a:t>(ex: planète, écologie, développement)</a:t>
            </a:r>
          </a:p>
          <a:p>
            <a:pPr marL="400050" lvl="1" indent="0">
              <a:buNone/>
            </a:pPr>
            <a:r>
              <a:rPr lang="fr-FR" dirty="0" smtClean="0"/>
              <a:t>	Familiarité ou non avec la responsabilité sociétale des entreprises</a:t>
            </a:r>
            <a:endParaRPr lang="fr-FR" dirty="0"/>
          </a:p>
          <a:p>
            <a:pPr marL="0" indent="0">
              <a:buNone/>
            </a:pPr>
            <a:r>
              <a:rPr lang="fr-FR" dirty="0"/>
              <a:t> </a:t>
            </a:r>
            <a:r>
              <a:rPr lang="fr-FR" dirty="0" smtClean="0"/>
              <a:t>   Etudiants</a:t>
            </a:r>
          </a:p>
          <a:p>
            <a:pPr marL="0" indent="0">
              <a:buNone/>
            </a:pPr>
            <a:r>
              <a:rPr lang="fr-FR" dirty="0"/>
              <a:t>	</a:t>
            </a:r>
            <a:r>
              <a:rPr lang="fr-FR" dirty="0" smtClean="0"/>
              <a:t>Demandeurs (associations)</a:t>
            </a:r>
          </a:p>
          <a:p>
            <a:pPr marL="0" indent="0">
              <a:buNone/>
            </a:pPr>
            <a:r>
              <a:rPr lang="fr-FR" dirty="0"/>
              <a:t>	</a:t>
            </a:r>
            <a:r>
              <a:rPr lang="fr-FR" dirty="0" smtClean="0"/>
              <a:t>Sensibilisés dès l’école</a:t>
            </a:r>
            <a:endParaRPr lang="fr-FR" dirty="0"/>
          </a:p>
          <a:p>
            <a:pPr marL="0" indent="0">
              <a:buNone/>
            </a:pPr>
            <a:endParaRPr lang="fr-FR" u="sng" dirty="0" smtClean="0"/>
          </a:p>
          <a:p>
            <a:pPr marL="0" indent="0">
              <a:buNone/>
            </a:pPr>
            <a:r>
              <a:rPr lang="fr-FR" b="1" dirty="0" smtClean="0"/>
              <a:t>Parties </a:t>
            </a:r>
            <a:r>
              <a:rPr lang="fr-FR" b="1" dirty="0"/>
              <a:t>prenantes </a:t>
            </a:r>
            <a:r>
              <a:rPr lang="fr-FR" b="1" dirty="0" smtClean="0"/>
              <a:t>externes</a:t>
            </a:r>
            <a:endParaRPr lang="fr-FR" b="1" dirty="0"/>
          </a:p>
          <a:p>
            <a:pPr marL="0" indent="0">
              <a:buNone/>
            </a:pPr>
            <a:r>
              <a:rPr lang="en-US" dirty="0"/>
              <a:t> </a:t>
            </a:r>
            <a:r>
              <a:rPr lang="en-US" dirty="0" smtClean="0"/>
              <a:t>   </a:t>
            </a:r>
            <a:r>
              <a:rPr lang="en-US" dirty="0" err="1" smtClean="0"/>
              <a:t>Territoires</a:t>
            </a:r>
            <a:r>
              <a:rPr lang="en-US" dirty="0" smtClean="0"/>
              <a:t> </a:t>
            </a:r>
            <a:r>
              <a:rPr lang="en-US" dirty="0" err="1" smtClean="0"/>
              <a:t>favorables</a:t>
            </a:r>
            <a:endParaRPr lang="en-US" dirty="0" smtClean="0"/>
          </a:p>
          <a:p>
            <a:pPr marL="0" indent="0">
              <a:buNone/>
            </a:pPr>
            <a:r>
              <a:rPr lang="en-US" dirty="0"/>
              <a:t>	</a:t>
            </a:r>
            <a:r>
              <a:rPr lang="en-US" dirty="0" smtClean="0"/>
              <a:t>Local  : DAD</a:t>
            </a:r>
            <a:r>
              <a:rPr lang="en-US" dirty="0"/>
              <a:t>, COMUE (label INP, GEM, </a:t>
            </a:r>
            <a:r>
              <a:rPr lang="en-US" dirty="0" err="1"/>
              <a:t>Archi</a:t>
            </a:r>
            <a:r>
              <a:rPr lang="en-US" dirty="0"/>
              <a:t>) CROUS, PDIE</a:t>
            </a:r>
            <a:endParaRPr lang="fr-FR" dirty="0"/>
          </a:p>
          <a:p>
            <a:pPr marL="0" indent="0">
              <a:buNone/>
            </a:pPr>
            <a:r>
              <a:rPr lang="fr-FR" dirty="0"/>
              <a:t> </a:t>
            </a:r>
            <a:r>
              <a:rPr lang="fr-FR" dirty="0" smtClean="0"/>
              <a:t>   	Métro : Plan </a:t>
            </a:r>
            <a:r>
              <a:rPr lang="fr-FR" dirty="0"/>
              <a:t>Air Climat, </a:t>
            </a:r>
            <a:r>
              <a:rPr lang="fr-FR" dirty="0" smtClean="0"/>
              <a:t>Région (chartes à actualiser)</a:t>
            </a:r>
            <a:endParaRPr lang="fr-FR" dirty="0"/>
          </a:p>
          <a:p>
            <a:pPr marL="0" indent="0">
              <a:buNone/>
            </a:pPr>
            <a:r>
              <a:rPr lang="fr-FR" dirty="0" smtClean="0"/>
              <a:t>    National (3 ministères favorables)</a:t>
            </a:r>
          </a:p>
          <a:p>
            <a:pPr marL="0" indent="0">
              <a:buNone/>
            </a:pPr>
            <a:r>
              <a:rPr lang="fr-FR" dirty="0"/>
              <a:t>	</a:t>
            </a:r>
            <a:r>
              <a:rPr lang="fr-FR" dirty="0" smtClean="0"/>
              <a:t>Rectorat </a:t>
            </a:r>
            <a:r>
              <a:rPr lang="fr-FR" dirty="0"/>
              <a:t>(2CM formation !)</a:t>
            </a:r>
          </a:p>
          <a:p>
            <a:pPr marL="0" indent="0">
              <a:buNone/>
            </a:pPr>
            <a:r>
              <a:rPr lang="fr-FR" dirty="0" smtClean="0"/>
              <a:t>	IDEX,  CPU-CGE</a:t>
            </a:r>
          </a:p>
          <a:p>
            <a:pPr marL="0" indent="0">
              <a:buNone/>
            </a:pPr>
            <a:r>
              <a:rPr lang="fr-FR" dirty="0" smtClean="0"/>
              <a:t>	Employeurs</a:t>
            </a:r>
            <a:endParaRPr lang="fr-FR" dirty="0"/>
          </a:p>
          <a:p>
            <a:pPr marL="0" indent="0">
              <a:buNone/>
            </a:pPr>
            <a:r>
              <a:rPr lang="fr-FR" dirty="0" smtClean="0"/>
              <a:t>    International</a:t>
            </a:r>
            <a:r>
              <a:rPr lang="fr-FR" dirty="0"/>
              <a:t> : </a:t>
            </a:r>
            <a:r>
              <a:rPr lang="fr-FR" dirty="0" smtClean="0"/>
              <a:t>affichage nécessaire</a:t>
            </a:r>
            <a:endParaRPr lang="fr-FR" dirty="0"/>
          </a:p>
        </p:txBody>
      </p:sp>
    </p:spTree>
    <p:extLst>
      <p:ext uri="{BB962C8B-B14F-4D97-AF65-F5344CB8AC3E}">
        <p14:creationId xmlns:p14="http://schemas.microsoft.com/office/powerpoint/2010/main" val="30228281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Titre de votre présentation</a:t>
            </a:r>
            <a:endParaRPr lang="fr-FR" dirty="0"/>
          </a:p>
        </p:txBody>
      </p:sp>
      <p:sp>
        <p:nvSpPr>
          <p:cNvPr id="3" name="Titre 2"/>
          <p:cNvSpPr>
            <a:spLocks noGrp="1"/>
          </p:cNvSpPr>
          <p:nvPr>
            <p:ph type="ctrTitle"/>
          </p:nvPr>
        </p:nvSpPr>
        <p:spPr/>
        <p:txBody>
          <a:bodyPr/>
          <a:lstStyle/>
          <a:p>
            <a:r>
              <a:rPr lang="fr-FR" dirty="0" smtClean="0"/>
              <a:t>Sensibiliser – rassembler, mobiliser (en cours)</a:t>
            </a:r>
            <a:endParaRPr lang="fr-FR" dirty="0"/>
          </a:p>
        </p:txBody>
      </p:sp>
      <p:sp>
        <p:nvSpPr>
          <p:cNvPr id="4" name="Espace réservé du texte 3"/>
          <p:cNvSpPr>
            <a:spLocks noGrp="1"/>
          </p:cNvSpPr>
          <p:nvPr>
            <p:ph type="body" sz="quarter" idx="12"/>
          </p:nvPr>
        </p:nvSpPr>
        <p:spPr>
          <a:xfrm>
            <a:off x="380504" y="1988840"/>
            <a:ext cx="8367960" cy="4104456"/>
          </a:xfrm>
        </p:spPr>
        <p:txBody>
          <a:bodyPr>
            <a:normAutofit fontScale="70000" lnSpcReduction="20000"/>
          </a:bodyPr>
          <a:lstStyle/>
          <a:p>
            <a:pPr marL="0" indent="0">
              <a:buNone/>
            </a:pPr>
            <a:r>
              <a:rPr lang="fr-FR" dirty="0"/>
              <a:t>Instances : </a:t>
            </a:r>
            <a:endParaRPr lang="fr-FR" dirty="0" smtClean="0"/>
          </a:p>
          <a:p>
            <a:pPr marL="0" indent="0">
              <a:buNone/>
            </a:pPr>
            <a:r>
              <a:rPr lang="fr-FR" dirty="0"/>
              <a:t>	</a:t>
            </a:r>
            <a:r>
              <a:rPr lang="fr-FR" dirty="0" smtClean="0"/>
              <a:t>Bureaux politiques élargi et restreint, CA</a:t>
            </a:r>
          </a:p>
          <a:p>
            <a:pPr marL="0" indent="0">
              <a:buNone/>
            </a:pPr>
            <a:r>
              <a:rPr lang="fr-FR" dirty="0"/>
              <a:t>	</a:t>
            </a:r>
            <a:r>
              <a:rPr lang="fr-FR" dirty="0" smtClean="0"/>
              <a:t>CAC </a:t>
            </a:r>
            <a:r>
              <a:rPr lang="fr-FR" dirty="0"/>
              <a:t>à venir</a:t>
            </a:r>
          </a:p>
          <a:p>
            <a:pPr marL="0" indent="0">
              <a:buNone/>
            </a:pPr>
            <a:r>
              <a:rPr lang="fr-FR" dirty="0" smtClean="0"/>
              <a:t>Gouvernance</a:t>
            </a:r>
          </a:p>
          <a:p>
            <a:pPr marL="0" indent="0">
              <a:buNone/>
            </a:pPr>
            <a:r>
              <a:rPr lang="fr-FR" dirty="0"/>
              <a:t>	</a:t>
            </a:r>
            <a:r>
              <a:rPr lang="fr-FR" dirty="0" smtClean="0"/>
              <a:t>Règlement intérieur</a:t>
            </a:r>
          </a:p>
          <a:p>
            <a:pPr marL="0" indent="0">
              <a:buNone/>
            </a:pPr>
            <a:r>
              <a:rPr lang="fr-FR" dirty="0"/>
              <a:t>	</a:t>
            </a:r>
            <a:r>
              <a:rPr lang="fr-FR" dirty="0" smtClean="0"/>
              <a:t>Vice-présidents</a:t>
            </a:r>
            <a:r>
              <a:rPr lang="fr-FR" dirty="0"/>
              <a:t> (à faire) : préciser le périmètre</a:t>
            </a:r>
          </a:p>
          <a:p>
            <a:pPr marL="0" indent="0">
              <a:buNone/>
            </a:pPr>
            <a:r>
              <a:rPr lang="fr-FR" dirty="0" smtClean="0"/>
              <a:t>Services</a:t>
            </a:r>
          </a:p>
          <a:p>
            <a:pPr marL="0" indent="0">
              <a:buNone/>
            </a:pPr>
            <a:r>
              <a:rPr lang="fr-FR" dirty="0"/>
              <a:t>	</a:t>
            </a:r>
            <a:r>
              <a:rPr lang="fr-FR" dirty="0" smtClean="0"/>
              <a:t>Reprise sur base des réglementations</a:t>
            </a:r>
            <a:endParaRPr lang="fr-FR" dirty="0"/>
          </a:p>
          <a:p>
            <a:pPr marL="0" indent="0">
              <a:buNone/>
            </a:pPr>
            <a:r>
              <a:rPr lang="fr-FR" dirty="0" smtClean="0"/>
              <a:t>Personnes</a:t>
            </a:r>
            <a:endParaRPr lang="fr-FR" dirty="0"/>
          </a:p>
          <a:p>
            <a:pPr marL="0" indent="0">
              <a:buNone/>
            </a:pPr>
            <a:r>
              <a:rPr lang="fr-FR" dirty="0"/>
              <a:t>	</a:t>
            </a:r>
            <a:r>
              <a:rPr lang="fr-FR" dirty="0" smtClean="0"/>
              <a:t>Opérations </a:t>
            </a:r>
            <a:r>
              <a:rPr lang="fr-FR" dirty="0"/>
              <a:t>ponctuelles </a:t>
            </a:r>
            <a:r>
              <a:rPr lang="fr-FR" dirty="0" smtClean="0"/>
              <a:t>(ex: challenge mobilité, journée DRH)</a:t>
            </a:r>
          </a:p>
          <a:p>
            <a:pPr marL="0" indent="0">
              <a:buNone/>
            </a:pPr>
            <a:r>
              <a:rPr lang="fr-FR" dirty="0"/>
              <a:t>	</a:t>
            </a:r>
            <a:r>
              <a:rPr lang="fr-FR" dirty="0" smtClean="0"/>
              <a:t>Service communication</a:t>
            </a:r>
            <a:endParaRPr lang="fr-FR" dirty="0"/>
          </a:p>
          <a:p>
            <a:pPr marL="0" indent="0">
              <a:buNone/>
            </a:pPr>
            <a:r>
              <a:rPr lang="fr-FR" dirty="0" smtClean="0"/>
              <a:t>Composantes</a:t>
            </a:r>
            <a:r>
              <a:rPr lang="fr-FR" dirty="0"/>
              <a:t> : recenser </a:t>
            </a:r>
            <a:r>
              <a:rPr lang="fr-FR" dirty="0" smtClean="0"/>
              <a:t>… quelles priorités ?</a:t>
            </a:r>
            <a:endParaRPr lang="fr-FR" dirty="0"/>
          </a:p>
          <a:p>
            <a:pPr marL="0" indent="0">
              <a:buNone/>
            </a:pPr>
            <a:r>
              <a:rPr lang="fr-FR" dirty="0" smtClean="0"/>
              <a:t>Etudiants : associations</a:t>
            </a:r>
            <a:endParaRPr lang="fr-FR" dirty="0"/>
          </a:p>
        </p:txBody>
      </p:sp>
    </p:spTree>
    <p:extLst>
      <p:ext uri="{BB962C8B-B14F-4D97-AF65-F5344CB8AC3E}">
        <p14:creationId xmlns:p14="http://schemas.microsoft.com/office/powerpoint/2010/main" val="1314998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Titre de votre présentation</a:t>
            </a:r>
            <a:endParaRPr lang="fr-FR" dirty="0"/>
          </a:p>
        </p:txBody>
      </p:sp>
      <p:sp>
        <p:nvSpPr>
          <p:cNvPr id="3" name="Titre 2"/>
          <p:cNvSpPr>
            <a:spLocks noGrp="1"/>
          </p:cNvSpPr>
          <p:nvPr>
            <p:ph type="ctrTitle"/>
          </p:nvPr>
        </p:nvSpPr>
        <p:spPr/>
        <p:txBody>
          <a:bodyPr/>
          <a:lstStyle/>
          <a:p>
            <a:r>
              <a:rPr lang="fr-FR" dirty="0" smtClean="0"/>
              <a:t>Action – mise en œuvre</a:t>
            </a:r>
            <a:endParaRPr lang="fr-FR" dirty="0"/>
          </a:p>
        </p:txBody>
      </p:sp>
      <p:sp>
        <p:nvSpPr>
          <p:cNvPr id="4" name="Espace réservé du texte 3"/>
          <p:cNvSpPr>
            <a:spLocks noGrp="1"/>
          </p:cNvSpPr>
          <p:nvPr>
            <p:ph type="body" sz="quarter" idx="12"/>
          </p:nvPr>
        </p:nvSpPr>
        <p:spPr>
          <a:xfrm>
            <a:off x="380504" y="1916832"/>
            <a:ext cx="8223944" cy="4320480"/>
          </a:xfrm>
        </p:spPr>
        <p:txBody>
          <a:bodyPr>
            <a:normAutofit fontScale="55000" lnSpcReduction="20000"/>
          </a:bodyPr>
          <a:lstStyle/>
          <a:p>
            <a:pPr marL="0" indent="0">
              <a:buNone/>
            </a:pPr>
            <a:r>
              <a:rPr lang="fr-FR" dirty="0" smtClean="0"/>
              <a:t>Gouvernance</a:t>
            </a:r>
          </a:p>
          <a:p>
            <a:pPr marL="0" indent="0">
              <a:buNone/>
            </a:pPr>
            <a:r>
              <a:rPr lang="fr-FR" dirty="0"/>
              <a:t>	</a:t>
            </a:r>
            <a:r>
              <a:rPr lang="fr-FR" dirty="0" smtClean="0"/>
              <a:t>Règlement intérieur</a:t>
            </a:r>
          </a:p>
          <a:p>
            <a:pPr marL="0" indent="0">
              <a:buNone/>
            </a:pPr>
            <a:r>
              <a:rPr lang="fr-FR" dirty="0" smtClean="0"/>
              <a:t>	Actualisation des chartes</a:t>
            </a:r>
          </a:p>
          <a:p>
            <a:pPr marL="0" indent="0">
              <a:buNone/>
            </a:pPr>
            <a:r>
              <a:rPr lang="fr-FR" dirty="0"/>
              <a:t>	</a:t>
            </a:r>
            <a:r>
              <a:rPr lang="fr-FR" dirty="0" smtClean="0"/>
              <a:t>Réunions Comité Responsabilité et Responsabilité (</a:t>
            </a:r>
            <a:r>
              <a:rPr lang="fr-FR" dirty="0" err="1" smtClean="0"/>
              <a:t>CoRD</a:t>
            </a:r>
            <a:r>
              <a:rPr lang="fr-FR" dirty="0" smtClean="0"/>
              <a:t>)</a:t>
            </a:r>
          </a:p>
          <a:p>
            <a:pPr marL="0" indent="0">
              <a:buNone/>
            </a:pPr>
            <a:r>
              <a:rPr lang="fr-FR" dirty="0"/>
              <a:t>	</a:t>
            </a:r>
            <a:r>
              <a:rPr lang="fr-FR" dirty="0" smtClean="0"/>
              <a:t>Mise en place comité de référents</a:t>
            </a:r>
            <a:endParaRPr lang="fr-FR" dirty="0"/>
          </a:p>
          <a:p>
            <a:pPr marL="0" indent="0">
              <a:buNone/>
            </a:pPr>
            <a:r>
              <a:rPr lang="fr-FR" dirty="0" smtClean="0"/>
              <a:t>Lisibilité</a:t>
            </a:r>
            <a:endParaRPr lang="fr-FR" dirty="0"/>
          </a:p>
          <a:p>
            <a:pPr marL="0" indent="0">
              <a:buNone/>
            </a:pPr>
            <a:r>
              <a:rPr lang="fr-FR" dirty="0"/>
              <a:t>	</a:t>
            </a:r>
            <a:r>
              <a:rPr lang="fr-FR" dirty="0" smtClean="0"/>
              <a:t>Pages </a:t>
            </a:r>
            <a:r>
              <a:rPr lang="fr-FR" dirty="0"/>
              <a:t>internet et </a:t>
            </a:r>
            <a:r>
              <a:rPr lang="fr-FR" dirty="0" smtClean="0"/>
              <a:t>intranet</a:t>
            </a:r>
            <a:r>
              <a:rPr lang="fr-FR" dirty="0"/>
              <a:t>, déclic</a:t>
            </a:r>
            <a:endParaRPr lang="fr-FR" dirty="0" smtClean="0"/>
          </a:p>
          <a:p>
            <a:pPr marL="0" indent="0">
              <a:buNone/>
            </a:pPr>
            <a:r>
              <a:rPr lang="fr-FR" dirty="0"/>
              <a:t>	</a:t>
            </a:r>
            <a:r>
              <a:rPr lang="fr-FR" dirty="0" smtClean="0"/>
              <a:t>Forum</a:t>
            </a:r>
            <a:r>
              <a:rPr lang="fr-FR" dirty="0"/>
              <a:t>, réseaux sociaux</a:t>
            </a:r>
          </a:p>
          <a:p>
            <a:pPr marL="0" indent="0">
              <a:buNone/>
            </a:pPr>
            <a:r>
              <a:rPr lang="fr-FR" dirty="0"/>
              <a:t>	</a:t>
            </a:r>
            <a:r>
              <a:rPr lang="fr-FR" dirty="0" smtClean="0"/>
              <a:t>Maison </a:t>
            </a:r>
            <a:r>
              <a:rPr lang="fr-FR" dirty="0"/>
              <a:t>de </a:t>
            </a:r>
            <a:r>
              <a:rPr lang="fr-FR" dirty="0" smtClean="0"/>
              <a:t>terre : «</a:t>
            </a:r>
            <a:r>
              <a:rPr lang="fr-FR" dirty="0"/>
              <a:t> </a:t>
            </a:r>
            <a:r>
              <a:rPr lang="fr-FR" i="1" dirty="0" err="1"/>
              <a:t>learning</a:t>
            </a:r>
            <a:r>
              <a:rPr lang="fr-FR" i="1" dirty="0"/>
              <a:t> by </a:t>
            </a:r>
            <a:r>
              <a:rPr lang="fr-FR" i="1" dirty="0" err="1"/>
              <a:t>doing</a:t>
            </a:r>
            <a:r>
              <a:rPr lang="fr-FR" dirty="0"/>
              <a:t> </a:t>
            </a:r>
            <a:r>
              <a:rPr lang="fr-FR" dirty="0" smtClean="0"/>
              <a:t>»</a:t>
            </a:r>
            <a:r>
              <a:rPr lang="fr-FR" dirty="0"/>
              <a:t> </a:t>
            </a:r>
            <a:r>
              <a:rPr lang="fr-FR" dirty="0" smtClean="0"/>
              <a:t>la transition</a:t>
            </a:r>
            <a:endParaRPr lang="fr-FR" dirty="0"/>
          </a:p>
          <a:p>
            <a:pPr marL="0" indent="0">
              <a:buNone/>
            </a:pPr>
            <a:r>
              <a:rPr lang="fr-FR" dirty="0" smtClean="0"/>
              <a:t>Mise à jour et projets </a:t>
            </a:r>
            <a:r>
              <a:rPr lang="fr-FR" dirty="0" err="1" smtClean="0"/>
              <a:t>co</a:t>
            </a:r>
            <a:r>
              <a:rPr lang="fr-FR" dirty="0" smtClean="0"/>
              <a:t>-construits</a:t>
            </a:r>
          </a:p>
          <a:p>
            <a:pPr marL="0" indent="0">
              <a:buNone/>
            </a:pPr>
            <a:r>
              <a:rPr lang="fr-FR" dirty="0"/>
              <a:t>	</a:t>
            </a:r>
            <a:r>
              <a:rPr lang="fr-FR" dirty="0" smtClean="0"/>
              <a:t>Rattrapage </a:t>
            </a:r>
            <a:r>
              <a:rPr lang="fr-FR" dirty="0"/>
              <a:t>de la législation point par point avec VP et DG </a:t>
            </a:r>
            <a:r>
              <a:rPr lang="fr-FR" dirty="0" smtClean="0"/>
              <a:t>S</a:t>
            </a:r>
          </a:p>
          <a:p>
            <a:pPr marL="0" indent="0">
              <a:buNone/>
            </a:pPr>
            <a:r>
              <a:rPr lang="fr-FR" dirty="0" smtClean="0"/>
              <a:t>	Critères </a:t>
            </a:r>
            <a:r>
              <a:rPr lang="fr-FR" dirty="0"/>
              <a:t>DD dans financements recherche, </a:t>
            </a:r>
            <a:r>
              <a:rPr lang="fr-FR" dirty="0" err="1"/>
              <a:t>assoc</a:t>
            </a:r>
            <a:r>
              <a:rPr lang="fr-FR" dirty="0"/>
              <a:t> </a:t>
            </a:r>
            <a:r>
              <a:rPr lang="fr-FR" dirty="0" err="1"/>
              <a:t>étud</a:t>
            </a:r>
            <a:r>
              <a:rPr lang="fr-FR" dirty="0"/>
              <a:t>, marchés publics, …</a:t>
            </a:r>
          </a:p>
          <a:p>
            <a:pPr marL="0" indent="0">
              <a:buNone/>
            </a:pPr>
            <a:r>
              <a:rPr lang="fr-FR" dirty="0" smtClean="0"/>
              <a:t>Formation personnels</a:t>
            </a:r>
          </a:p>
          <a:p>
            <a:pPr marL="0" indent="0">
              <a:buNone/>
            </a:pPr>
            <a:r>
              <a:rPr lang="fr-FR" dirty="0"/>
              <a:t>	</a:t>
            </a:r>
            <a:r>
              <a:rPr lang="fr-FR" dirty="0" smtClean="0"/>
              <a:t>Incluse dans les formations privilégiées (ex : épicène dans prise de note)</a:t>
            </a:r>
            <a:endParaRPr lang="fr-FR" dirty="0"/>
          </a:p>
          <a:p>
            <a:pPr marL="0" indent="0">
              <a:buNone/>
            </a:pPr>
            <a:r>
              <a:rPr lang="fr-FR" dirty="0" smtClean="0"/>
              <a:t>Formation étudiant</a:t>
            </a:r>
            <a:endParaRPr lang="fr-FR" dirty="0"/>
          </a:p>
          <a:p>
            <a:pPr marL="0" indent="0">
              <a:buNone/>
            </a:pPr>
            <a:r>
              <a:rPr lang="fr-FR" dirty="0"/>
              <a:t>	</a:t>
            </a:r>
            <a:r>
              <a:rPr lang="fr-FR" dirty="0" smtClean="0"/>
              <a:t>par </a:t>
            </a:r>
            <a:r>
              <a:rPr lang="fr-FR" dirty="0"/>
              <a:t>ETC </a:t>
            </a:r>
            <a:r>
              <a:rPr lang="fr-FR" dirty="0" smtClean="0"/>
              <a:t>; projet </a:t>
            </a:r>
            <a:r>
              <a:rPr lang="fr-FR" dirty="0" err="1" smtClean="0"/>
              <a:t>SuRe</a:t>
            </a:r>
            <a:endParaRPr lang="fr-FR" dirty="0" smtClean="0"/>
          </a:p>
          <a:p>
            <a:pPr marL="0" indent="0">
              <a:buNone/>
            </a:pPr>
            <a:r>
              <a:rPr lang="fr-FR" dirty="0"/>
              <a:t>	</a:t>
            </a:r>
            <a:r>
              <a:rPr lang="fr-FR" dirty="0" smtClean="0"/>
              <a:t>par </a:t>
            </a:r>
            <a:r>
              <a:rPr lang="fr-FR" dirty="0"/>
              <a:t>composante, </a:t>
            </a:r>
          </a:p>
          <a:p>
            <a:pPr marL="0" indent="0">
              <a:buNone/>
            </a:pPr>
            <a:r>
              <a:rPr lang="fr-FR" dirty="0" smtClean="0"/>
              <a:t>	Extrait </a:t>
            </a:r>
            <a:r>
              <a:rPr lang="fr-FR" dirty="0" err="1" smtClean="0"/>
              <a:t>reporting</a:t>
            </a:r>
            <a:r>
              <a:rPr lang="fr-FR" dirty="0" smtClean="0"/>
              <a:t> </a:t>
            </a:r>
            <a:r>
              <a:rPr lang="fr-FR" dirty="0"/>
              <a:t>dans les mémoires de </a:t>
            </a:r>
            <a:r>
              <a:rPr lang="fr-FR" dirty="0" smtClean="0"/>
              <a:t>stage ; pastilles vertes ?</a:t>
            </a:r>
            <a:endParaRPr lang="fr-FR" dirty="0"/>
          </a:p>
        </p:txBody>
      </p:sp>
    </p:spTree>
    <p:extLst>
      <p:ext uri="{BB962C8B-B14F-4D97-AF65-F5344CB8AC3E}">
        <p14:creationId xmlns:p14="http://schemas.microsoft.com/office/powerpoint/2010/main" val="1314998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Titre de votre présentation</a:t>
            </a:r>
            <a:endParaRPr lang="fr-FR" dirty="0"/>
          </a:p>
        </p:txBody>
      </p:sp>
      <p:sp>
        <p:nvSpPr>
          <p:cNvPr id="3" name="Titre 2"/>
          <p:cNvSpPr>
            <a:spLocks noGrp="1"/>
          </p:cNvSpPr>
          <p:nvPr>
            <p:ph type="ctrTitle"/>
          </p:nvPr>
        </p:nvSpPr>
        <p:spPr/>
        <p:txBody>
          <a:bodyPr/>
          <a:lstStyle/>
          <a:p>
            <a:r>
              <a:rPr lang="fr-FR" dirty="0" smtClean="0"/>
              <a:t>Exemples</a:t>
            </a:r>
            <a:endParaRPr lang="fr-FR" dirty="0"/>
          </a:p>
        </p:txBody>
      </p:sp>
      <p:sp>
        <p:nvSpPr>
          <p:cNvPr id="4" name="Espace réservé du texte 3"/>
          <p:cNvSpPr>
            <a:spLocks noGrp="1"/>
          </p:cNvSpPr>
          <p:nvPr>
            <p:ph type="body" sz="quarter" idx="12"/>
          </p:nvPr>
        </p:nvSpPr>
        <p:spPr>
          <a:xfrm>
            <a:off x="380504" y="1988840"/>
            <a:ext cx="8511976" cy="4248472"/>
          </a:xfrm>
        </p:spPr>
        <p:txBody>
          <a:bodyPr>
            <a:normAutofit fontScale="70000" lnSpcReduction="20000"/>
          </a:bodyPr>
          <a:lstStyle/>
          <a:p>
            <a:pPr marL="0" indent="0">
              <a:buNone/>
            </a:pPr>
            <a:r>
              <a:rPr lang="fr-FR" dirty="0" smtClean="0"/>
              <a:t>Tri sélectif du papier </a:t>
            </a:r>
            <a:r>
              <a:rPr lang="fr-FR" dirty="0" err="1" smtClean="0"/>
              <a:t>Polytech</a:t>
            </a:r>
            <a:endParaRPr lang="fr-FR" dirty="0" smtClean="0"/>
          </a:p>
          <a:p>
            <a:pPr marL="0" indent="0">
              <a:buNone/>
            </a:pPr>
            <a:r>
              <a:rPr lang="fr-FR" dirty="0"/>
              <a:t>	</a:t>
            </a:r>
            <a:r>
              <a:rPr lang="fr-FR" dirty="0" smtClean="0"/>
              <a:t>initiative d’étudiants, aidée (contact Logistique, DAD)</a:t>
            </a:r>
          </a:p>
          <a:p>
            <a:pPr marL="0" indent="0">
              <a:buNone/>
            </a:pPr>
            <a:r>
              <a:rPr lang="fr-FR" i="1" dirty="0" smtClean="0"/>
              <a:t>Aurora</a:t>
            </a:r>
            <a:r>
              <a:rPr lang="fr-FR" dirty="0" smtClean="0"/>
              <a:t> ; Journée </a:t>
            </a:r>
            <a:r>
              <a:rPr lang="fr-FR" dirty="0"/>
              <a:t>Recherche </a:t>
            </a:r>
            <a:r>
              <a:rPr lang="fr-FR" dirty="0" smtClean="0"/>
              <a:t>Responsable (</a:t>
            </a:r>
            <a:r>
              <a:rPr lang="fr-FR" i="1" dirty="0" smtClean="0"/>
              <a:t>RRI</a:t>
            </a:r>
            <a:r>
              <a:rPr lang="fr-FR" dirty="0" smtClean="0"/>
              <a:t>)</a:t>
            </a:r>
          </a:p>
          <a:p>
            <a:pPr marL="0" indent="0">
              <a:buNone/>
            </a:pPr>
            <a:r>
              <a:rPr lang="fr-FR" dirty="0"/>
              <a:t>	</a:t>
            </a:r>
            <a:r>
              <a:rPr lang="fr-FR" dirty="0" smtClean="0"/>
              <a:t>Valorisation des l’initiatives </a:t>
            </a:r>
          </a:p>
          <a:p>
            <a:pPr marL="0" indent="0">
              <a:buNone/>
            </a:pPr>
            <a:r>
              <a:rPr lang="fr-FR" dirty="0" smtClean="0"/>
              <a:t>	(Comité Transition Energétique CPU-CGE)</a:t>
            </a:r>
          </a:p>
          <a:p>
            <a:pPr marL="0" indent="0">
              <a:buNone/>
            </a:pPr>
            <a:r>
              <a:rPr lang="fr-FR" dirty="0" smtClean="0"/>
              <a:t>ETC OSUG ; Cellules DRH (Mobilité, harcèlement, parité, etc.)</a:t>
            </a:r>
          </a:p>
          <a:p>
            <a:pPr marL="0" indent="0">
              <a:buNone/>
            </a:pPr>
            <a:r>
              <a:rPr lang="fr-FR" dirty="0"/>
              <a:t>	</a:t>
            </a:r>
            <a:r>
              <a:rPr lang="fr-FR" dirty="0" smtClean="0"/>
              <a:t>Déjà en route, suit le mouvement</a:t>
            </a:r>
          </a:p>
          <a:p>
            <a:pPr marL="0" indent="0">
              <a:buNone/>
            </a:pPr>
            <a:r>
              <a:rPr lang="fr-FR" dirty="0" smtClean="0"/>
              <a:t>Marché public reprographie UGA, appel d’offre mobilité DAD</a:t>
            </a:r>
          </a:p>
          <a:p>
            <a:pPr marL="0" indent="0">
              <a:buNone/>
            </a:pPr>
            <a:r>
              <a:rPr lang="fr-FR" dirty="0"/>
              <a:t>	</a:t>
            </a:r>
            <a:r>
              <a:rPr lang="fr-FR" dirty="0" smtClean="0"/>
              <a:t>Contribution aux commissions</a:t>
            </a:r>
          </a:p>
          <a:p>
            <a:pPr marL="0" indent="0">
              <a:buNone/>
            </a:pPr>
            <a:r>
              <a:rPr lang="fr-FR" dirty="0" smtClean="0"/>
              <a:t>Bilan carbone </a:t>
            </a:r>
            <a:r>
              <a:rPr lang="fr-FR" dirty="0"/>
              <a:t>	</a:t>
            </a:r>
            <a:r>
              <a:rPr lang="fr-FR" dirty="0" smtClean="0"/>
              <a:t>DAPAL </a:t>
            </a:r>
          </a:p>
          <a:p>
            <a:pPr marL="0" indent="0">
              <a:buNone/>
            </a:pPr>
            <a:r>
              <a:rPr lang="fr-FR" dirty="0"/>
              <a:t>	</a:t>
            </a:r>
            <a:r>
              <a:rPr lang="fr-FR" dirty="0" smtClean="0"/>
              <a:t>Expertise, recherche d’information, financements</a:t>
            </a:r>
          </a:p>
          <a:p>
            <a:pPr marL="0" indent="0">
              <a:buNone/>
            </a:pPr>
            <a:r>
              <a:rPr lang="fr-FR" dirty="0" smtClean="0"/>
              <a:t>ETC </a:t>
            </a:r>
            <a:r>
              <a:rPr lang="fr-FR" dirty="0" err="1" smtClean="0"/>
              <a:t>SuRe</a:t>
            </a:r>
            <a:r>
              <a:rPr lang="fr-FR" dirty="0" smtClean="0"/>
              <a:t>, MOOC et SPOC  développement et durabilité</a:t>
            </a:r>
          </a:p>
          <a:p>
            <a:pPr marL="0" indent="0">
              <a:buNone/>
            </a:pPr>
            <a:r>
              <a:rPr lang="fr-FR" dirty="0"/>
              <a:t>	</a:t>
            </a:r>
            <a:r>
              <a:rPr lang="fr-FR" dirty="0" smtClean="0"/>
              <a:t>A mettre en place</a:t>
            </a:r>
          </a:p>
        </p:txBody>
      </p:sp>
    </p:spTree>
    <p:extLst>
      <p:ext uri="{BB962C8B-B14F-4D97-AF65-F5344CB8AC3E}">
        <p14:creationId xmlns:p14="http://schemas.microsoft.com/office/powerpoint/2010/main" val="1314998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Titre de votre présentation</a:t>
            </a:r>
            <a:endParaRPr lang="fr-FR" dirty="0"/>
          </a:p>
        </p:txBody>
      </p:sp>
      <p:sp>
        <p:nvSpPr>
          <p:cNvPr id="3" name="Titre 2"/>
          <p:cNvSpPr>
            <a:spLocks noGrp="1"/>
          </p:cNvSpPr>
          <p:nvPr>
            <p:ph type="ctrTitle"/>
          </p:nvPr>
        </p:nvSpPr>
        <p:spPr/>
        <p:txBody>
          <a:bodyPr/>
          <a:lstStyle/>
          <a:p>
            <a:r>
              <a:rPr lang="fr-FR" dirty="0" smtClean="0"/>
              <a:t>« SWOT »</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1050895597"/>
              </p:ext>
            </p:extLst>
          </p:nvPr>
        </p:nvGraphicFramePr>
        <p:xfrm>
          <a:off x="755576" y="1700808"/>
          <a:ext cx="7416824" cy="4500500"/>
        </p:xfrm>
        <a:graphic>
          <a:graphicData uri="http://schemas.openxmlformats.org/drawingml/2006/table">
            <a:tbl>
              <a:tblPr>
                <a:tableStyleId>{2D5ABB26-0587-4C30-8999-92F81FD0307C}</a:tableStyleId>
              </a:tblPr>
              <a:tblGrid>
                <a:gridCol w="3708412"/>
                <a:gridCol w="3708412"/>
              </a:tblGrid>
              <a:tr h="504056">
                <a:tc>
                  <a:txBody>
                    <a:bodyPr/>
                    <a:lstStyle/>
                    <a:p>
                      <a:pPr algn="ctr"/>
                      <a:r>
                        <a:rPr lang="fr-FR" b="1" dirty="0" smtClean="0"/>
                        <a:t>Forces</a:t>
                      </a:r>
                    </a:p>
                  </a:txBody>
                  <a:tcPr/>
                </a:tc>
                <a:tc>
                  <a:txBody>
                    <a:bodyPr/>
                    <a:lstStyle/>
                    <a:p>
                      <a:pPr algn="ctr"/>
                      <a:r>
                        <a:rPr lang="fr-FR" b="1" dirty="0" smtClean="0"/>
                        <a:t>Faiblesses</a:t>
                      </a:r>
                    </a:p>
                  </a:txBody>
                  <a:tcPr/>
                </a:tc>
              </a:tr>
              <a:tr h="1656184">
                <a:tc>
                  <a:txBody>
                    <a:bodyPr/>
                    <a:lstStyle/>
                    <a:p>
                      <a:pPr algn="l"/>
                      <a:r>
                        <a:rPr lang="fr-FR" dirty="0" smtClean="0"/>
                        <a:t>Ressources</a:t>
                      </a:r>
                      <a:r>
                        <a:rPr lang="fr-FR" baseline="0" dirty="0" smtClean="0"/>
                        <a:t> internes disciplinaires</a:t>
                      </a:r>
                    </a:p>
                    <a:p>
                      <a:pPr algn="l"/>
                      <a:r>
                        <a:rPr lang="fr-FR" baseline="0" dirty="0" smtClean="0"/>
                        <a:t>Bonnes pratiques généralisables</a:t>
                      </a:r>
                    </a:p>
                    <a:p>
                      <a:pPr algn="l"/>
                      <a:r>
                        <a:rPr lang="fr-FR" baseline="0" dirty="0" smtClean="0"/>
                        <a:t>Etudiants actifs</a:t>
                      </a:r>
                    </a:p>
                    <a:p>
                      <a:pPr algn="l"/>
                      <a:r>
                        <a:rPr lang="fr-FR" baseline="0" dirty="0" smtClean="0"/>
                        <a:t>Appui territorial et national</a:t>
                      </a:r>
                      <a:endParaRPr lang="fr-FR" b="0" baseline="0" dirty="0" smtClean="0"/>
                    </a:p>
                  </a:txBody>
                  <a:tcPr anchor="ctr"/>
                </a:tc>
                <a:tc>
                  <a:txBody>
                    <a:bodyPr/>
                    <a:lstStyle/>
                    <a:p>
                      <a:r>
                        <a:rPr lang="fr-FR" dirty="0" smtClean="0"/>
                        <a:t>Retard international</a:t>
                      </a:r>
                    </a:p>
                    <a:p>
                      <a:r>
                        <a:rPr lang="fr-FR" dirty="0" smtClean="0"/>
                        <a:t>Inscription</a:t>
                      </a:r>
                      <a:r>
                        <a:rPr lang="fr-FR" baseline="0" dirty="0" smtClean="0"/>
                        <a:t> tardive (statuts UGA)</a:t>
                      </a:r>
                    </a:p>
                    <a:p>
                      <a:r>
                        <a:rPr lang="fr-FR" baseline="0" dirty="0" smtClean="0"/>
                        <a:t>Etendue des composantes</a:t>
                      </a:r>
                    </a:p>
                    <a:p>
                      <a:r>
                        <a:rPr lang="fr-FR" baseline="0" dirty="0" smtClean="0"/>
                        <a:t>Moyens institutionnels</a:t>
                      </a:r>
                      <a:endParaRPr lang="fr-FR" b="0" dirty="0"/>
                    </a:p>
                  </a:txBody>
                  <a:tcPr anchor="ctr"/>
                </a:tc>
              </a:tr>
              <a:tr h="432048">
                <a:tc>
                  <a:txBody>
                    <a:bodyPr/>
                    <a:lstStyle/>
                    <a:p>
                      <a:pPr algn="ctr"/>
                      <a:r>
                        <a:rPr lang="fr-FR" b="1" dirty="0" smtClean="0"/>
                        <a:t>Opportunités</a:t>
                      </a:r>
                      <a:endParaRPr lang="fr-FR" b="1" dirty="0"/>
                    </a:p>
                  </a:txBody>
                  <a:tcPr/>
                </a:tc>
                <a:tc>
                  <a:txBody>
                    <a:bodyPr/>
                    <a:lstStyle/>
                    <a:p>
                      <a:pPr algn="ctr"/>
                      <a:r>
                        <a:rPr lang="fr-FR" b="1" dirty="0" smtClean="0"/>
                        <a:t>Menaces</a:t>
                      </a:r>
                      <a:endParaRPr lang="fr-FR" b="1" dirty="0"/>
                    </a:p>
                  </a:txBody>
                  <a:tcPr/>
                </a:tc>
              </a:tr>
              <a:tr h="19082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Crête de vague </a:t>
                      </a:r>
                      <a:r>
                        <a:rPr lang="fr-FR" baseline="0" dirty="0" smtClean="0"/>
                        <a:t>(?)</a:t>
                      </a:r>
                    </a:p>
                    <a:p>
                      <a:r>
                        <a:rPr lang="fr-FR" baseline="0" dirty="0" smtClean="0"/>
                        <a:t>Paysage politique local</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Mandat présidentiel direct</a:t>
                      </a:r>
                    </a:p>
                    <a:p>
                      <a:r>
                        <a:rPr lang="fr-FR" baseline="0" dirty="0" smtClean="0"/>
                        <a:t>Initiatives internes et</a:t>
                      </a:r>
                    </a:p>
                    <a:p>
                      <a:r>
                        <a:rPr lang="fr-FR" baseline="0" dirty="0" smtClean="0"/>
                        <a:t>Bonnes </a:t>
                      </a:r>
                      <a:r>
                        <a:rPr lang="fr-FR" baseline="0" dirty="0" smtClean="0"/>
                        <a:t>volontés individuelles</a:t>
                      </a:r>
                      <a:endParaRPr lang="fr-FR" dirty="0" smtClean="0"/>
                    </a:p>
                    <a:p>
                      <a:endParaRPr lang="fr-FR" baseline="0"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Vague passée (?) et calendrier imposé</a:t>
                      </a:r>
                    </a:p>
                    <a:p>
                      <a:r>
                        <a:rPr lang="fr-FR" dirty="0" smtClean="0"/>
                        <a:t>Surcharge actuelle des services</a:t>
                      </a:r>
                    </a:p>
                    <a:p>
                      <a:r>
                        <a:rPr lang="fr-FR" dirty="0" smtClean="0"/>
                        <a:t>Lenteurs</a:t>
                      </a:r>
                      <a:r>
                        <a:rPr lang="fr-FR" baseline="0" dirty="0" smtClean="0"/>
                        <a:t> internes et </a:t>
                      </a:r>
                    </a:p>
                    <a:p>
                      <a:r>
                        <a:rPr lang="fr-FR" baseline="0" dirty="0" smtClean="0"/>
                        <a:t>Mauvaises </a:t>
                      </a:r>
                      <a:r>
                        <a:rPr lang="fr-FR" baseline="0" dirty="0" smtClean="0"/>
                        <a:t>volontés individuelles</a:t>
                      </a:r>
                      <a:endParaRPr lang="fr-FR" dirty="0" smtClean="0"/>
                    </a:p>
                    <a:p>
                      <a:endParaRPr lang="fr-FR" dirty="0"/>
                    </a:p>
                  </a:txBody>
                  <a:tcPr anchor="ctr"/>
                </a:tc>
              </a:tr>
            </a:tbl>
          </a:graphicData>
        </a:graphic>
      </p:graphicFrame>
    </p:spTree>
    <p:extLst>
      <p:ext uri="{BB962C8B-B14F-4D97-AF65-F5344CB8AC3E}">
        <p14:creationId xmlns:p14="http://schemas.microsoft.com/office/powerpoint/2010/main" val="486660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Titre de votre présentation</a:t>
            </a:r>
            <a:endParaRPr lang="fr-FR" dirty="0"/>
          </a:p>
        </p:txBody>
      </p:sp>
      <p:sp>
        <p:nvSpPr>
          <p:cNvPr id="3" name="Titre 2"/>
          <p:cNvSpPr>
            <a:spLocks noGrp="1"/>
          </p:cNvSpPr>
          <p:nvPr>
            <p:ph type="ctrTitle"/>
          </p:nvPr>
        </p:nvSpPr>
        <p:spPr/>
        <p:txBody>
          <a:bodyPr/>
          <a:lstStyle/>
          <a:p>
            <a:r>
              <a:rPr lang="fr-FR" dirty="0" smtClean="0"/>
              <a:t>Développement durable</a:t>
            </a:r>
            <a:endParaRPr lang="fr-FR" dirty="0"/>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752" y="1700808"/>
            <a:ext cx="4392488" cy="4183322"/>
          </a:xfrm>
          <a:prstGeom prst="rect">
            <a:avLst/>
          </a:prstGeom>
        </p:spPr>
      </p:pic>
    </p:spTree>
    <p:extLst>
      <p:ext uri="{BB962C8B-B14F-4D97-AF65-F5344CB8AC3E}">
        <p14:creationId xmlns:p14="http://schemas.microsoft.com/office/powerpoint/2010/main" val="36719518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Titre de votre présentation</a:t>
            </a:r>
            <a:endParaRPr lang="fr-FR" dirty="0"/>
          </a:p>
        </p:txBody>
      </p:sp>
      <p:sp>
        <p:nvSpPr>
          <p:cNvPr id="3" name="Titre 2"/>
          <p:cNvSpPr>
            <a:spLocks noGrp="1"/>
          </p:cNvSpPr>
          <p:nvPr>
            <p:ph type="ctrTitle"/>
          </p:nvPr>
        </p:nvSpPr>
        <p:spPr/>
        <p:txBody>
          <a:bodyPr/>
          <a:lstStyle/>
          <a:p>
            <a:r>
              <a:rPr lang="fr-FR" dirty="0" smtClean="0"/>
              <a:t>DD &amp; RS dans les statuts de l’UGA</a:t>
            </a:r>
            <a:endParaRPr lang="fr-FR" dirty="0"/>
          </a:p>
        </p:txBody>
      </p:sp>
      <p:sp>
        <p:nvSpPr>
          <p:cNvPr id="4" name="Sous-titre 3"/>
          <p:cNvSpPr>
            <a:spLocks noGrp="1"/>
          </p:cNvSpPr>
          <p:nvPr>
            <p:ph type="subTitle" idx="1"/>
          </p:nvPr>
        </p:nvSpPr>
        <p:spPr>
          <a:xfrm>
            <a:off x="358360" y="1988840"/>
            <a:ext cx="8246087" cy="3888432"/>
          </a:xfrm>
        </p:spPr>
        <p:txBody>
          <a:bodyPr>
            <a:normAutofit/>
          </a:bodyPr>
          <a:lstStyle/>
          <a:p>
            <a:r>
              <a:rPr lang="fr-FR" b="1" dirty="0"/>
              <a:t>Pour la protection de l’environnement et le développement </a:t>
            </a:r>
            <a:r>
              <a:rPr lang="fr-FR" b="1"/>
              <a:t>durable </a:t>
            </a:r>
            <a:r>
              <a:rPr lang="fr-FR" b="1" smtClean="0"/>
              <a:t>: </a:t>
            </a:r>
            <a:r>
              <a:rPr lang="fr-FR" smtClean="0"/>
              <a:t>elle </a:t>
            </a:r>
            <a:r>
              <a:rPr lang="fr-FR" dirty="0"/>
              <a:t>doit s’engager à la protection de l’environnement, tant dans son fonctionnement que dans ses activités de recherche et de formation. Elle doit promouvoir le développement durable et innover pour une industrie et un mode de vie respectueux de la planète et de l’environnement. </a:t>
            </a:r>
          </a:p>
        </p:txBody>
      </p:sp>
    </p:spTree>
    <p:extLst>
      <p:ext uri="{BB962C8B-B14F-4D97-AF65-F5344CB8AC3E}">
        <p14:creationId xmlns:p14="http://schemas.microsoft.com/office/powerpoint/2010/main" val="3143862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Titre de votre présentation</a:t>
            </a:r>
            <a:endParaRPr lang="fr-FR" dirty="0"/>
          </a:p>
        </p:txBody>
      </p:sp>
      <p:sp>
        <p:nvSpPr>
          <p:cNvPr id="3" name="Titre 2"/>
          <p:cNvSpPr>
            <a:spLocks noGrp="1"/>
          </p:cNvSpPr>
          <p:nvPr>
            <p:ph type="ctrTitle"/>
          </p:nvPr>
        </p:nvSpPr>
        <p:spPr/>
        <p:txBody>
          <a:bodyPr>
            <a:normAutofit/>
          </a:bodyPr>
          <a:lstStyle/>
          <a:p>
            <a:r>
              <a:rPr lang="fr-FR" dirty="0" smtClean="0"/>
              <a:t>IDEX</a:t>
            </a:r>
            <a:r>
              <a:rPr lang="fr-FR" dirty="0"/>
              <a:t> </a:t>
            </a:r>
            <a:r>
              <a:rPr lang="fr-FR" dirty="0" smtClean="0"/>
              <a:t>: Priorités scientifiques</a:t>
            </a:r>
            <a:br>
              <a:rPr lang="fr-FR" dirty="0" smtClean="0"/>
            </a:br>
            <a:r>
              <a:rPr lang="fr-FR" dirty="0"/>
              <a:t>	</a:t>
            </a:r>
            <a:r>
              <a:rPr lang="fr-FR" dirty="0" smtClean="0"/>
              <a:t>	de recherche et de </a:t>
            </a:r>
            <a:r>
              <a:rPr lang="fr-FR" dirty="0"/>
              <a:t>formation</a:t>
            </a:r>
          </a:p>
        </p:txBody>
      </p:sp>
      <p:sp>
        <p:nvSpPr>
          <p:cNvPr id="4" name="Sous-titre 3"/>
          <p:cNvSpPr>
            <a:spLocks noGrp="1"/>
          </p:cNvSpPr>
          <p:nvPr>
            <p:ph type="subTitle" idx="1"/>
          </p:nvPr>
        </p:nvSpPr>
        <p:spPr>
          <a:xfrm>
            <a:off x="358360" y="1988840"/>
            <a:ext cx="8534119" cy="4248472"/>
          </a:xfrm>
        </p:spPr>
        <p:txBody>
          <a:bodyPr>
            <a:normAutofit/>
          </a:bodyPr>
          <a:lstStyle/>
          <a:p>
            <a:r>
              <a:rPr lang="fr-FR" dirty="0" smtClean="0"/>
              <a:t>Quatre enjeux socio-économiques</a:t>
            </a:r>
          </a:p>
          <a:p>
            <a:r>
              <a:rPr lang="fr-FR" dirty="0" smtClean="0"/>
              <a:t>	1 </a:t>
            </a:r>
            <a:r>
              <a:rPr lang="fr-FR" dirty="0"/>
              <a:t>Planète et société durables</a:t>
            </a:r>
          </a:p>
          <a:p>
            <a:r>
              <a:rPr lang="fr-FR" dirty="0" smtClean="0"/>
              <a:t>	2 </a:t>
            </a:r>
            <a:r>
              <a:rPr lang="fr-FR" dirty="0"/>
              <a:t>Santé, bien-être et technologie</a:t>
            </a:r>
          </a:p>
          <a:p>
            <a:r>
              <a:rPr lang="fr-FR" dirty="0" smtClean="0"/>
              <a:t>	3 </a:t>
            </a:r>
            <a:r>
              <a:rPr lang="fr-FR" dirty="0"/>
              <a:t>Comprendre et soutenir </a:t>
            </a:r>
            <a:r>
              <a:rPr lang="fr-FR" dirty="0" smtClean="0"/>
              <a:t>l’innovation</a:t>
            </a:r>
          </a:p>
          <a:p>
            <a:r>
              <a:rPr lang="fr-FR" dirty="0" smtClean="0"/>
              <a:t>	4 Numérique</a:t>
            </a:r>
          </a:p>
          <a:p>
            <a:r>
              <a:rPr lang="fr-FR" dirty="0"/>
              <a:t>reflètent la volonté </a:t>
            </a:r>
            <a:r>
              <a:rPr lang="fr-FR" dirty="0" smtClean="0"/>
              <a:t>d’aborder des défis socio-économiques</a:t>
            </a:r>
            <a:r>
              <a:rPr lang="fr-FR" dirty="0"/>
              <a:t>, en facilitant l’interdisciplinarité </a:t>
            </a:r>
            <a:r>
              <a:rPr lang="fr-FR" dirty="0" smtClean="0"/>
              <a:t>et</a:t>
            </a:r>
            <a:endParaRPr lang="fr-FR" dirty="0"/>
          </a:p>
          <a:p>
            <a:r>
              <a:rPr lang="fr-FR" dirty="0"/>
              <a:t>en </a:t>
            </a:r>
            <a:r>
              <a:rPr lang="fr-FR" dirty="0" smtClean="0"/>
              <a:t>encourageant la responsabilité </a:t>
            </a:r>
            <a:r>
              <a:rPr lang="fr-FR" dirty="0"/>
              <a:t>sociale.</a:t>
            </a:r>
          </a:p>
        </p:txBody>
      </p:sp>
    </p:spTree>
    <p:extLst>
      <p:ext uri="{BB962C8B-B14F-4D97-AF65-F5344CB8AC3E}">
        <p14:creationId xmlns:p14="http://schemas.microsoft.com/office/powerpoint/2010/main" val="486660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Titre de votre présentation</a:t>
            </a:r>
            <a:endParaRPr lang="fr-FR" dirty="0"/>
          </a:p>
        </p:txBody>
      </p:sp>
      <p:sp>
        <p:nvSpPr>
          <p:cNvPr id="3" name="Titre 2"/>
          <p:cNvSpPr>
            <a:spLocks noGrp="1"/>
          </p:cNvSpPr>
          <p:nvPr>
            <p:ph type="ctrTitle"/>
          </p:nvPr>
        </p:nvSpPr>
        <p:spPr/>
        <p:txBody>
          <a:bodyPr>
            <a:normAutofit/>
          </a:bodyPr>
          <a:lstStyle/>
          <a:p>
            <a:r>
              <a:rPr lang="fr-FR" dirty="0" smtClean="0"/>
              <a:t>IDEX</a:t>
            </a:r>
            <a:r>
              <a:rPr lang="fr-FR" dirty="0"/>
              <a:t> </a:t>
            </a:r>
            <a:r>
              <a:rPr lang="fr-FR" dirty="0" smtClean="0"/>
              <a:t>: Priorités scientifiques</a:t>
            </a:r>
            <a:br>
              <a:rPr lang="fr-FR" dirty="0" smtClean="0"/>
            </a:br>
            <a:r>
              <a:rPr lang="fr-FR" dirty="0"/>
              <a:t>	</a:t>
            </a:r>
            <a:r>
              <a:rPr lang="fr-FR" dirty="0" smtClean="0"/>
              <a:t>	de recherche et de </a:t>
            </a:r>
            <a:r>
              <a:rPr lang="fr-FR" dirty="0"/>
              <a:t>formation</a:t>
            </a:r>
          </a:p>
        </p:txBody>
      </p:sp>
      <p:sp>
        <p:nvSpPr>
          <p:cNvPr id="4" name="Sous-titre 3"/>
          <p:cNvSpPr>
            <a:spLocks noGrp="1"/>
          </p:cNvSpPr>
          <p:nvPr>
            <p:ph type="subTitle" idx="1"/>
          </p:nvPr>
        </p:nvSpPr>
        <p:spPr>
          <a:xfrm>
            <a:off x="358360" y="1988840"/>
            <a:ext cx="8534119" cy="4248472"/>
          </a:xfrm>
        </p:spPr>
        <p:txBody>
          <a:bodyPr>
            <a:normAutofit/>
          </a:bodyPr>
          <a:lstStyle/>
          <a:p>
            <a:r>
              <a:rPr lang="fr-FR" dirty="0" smtClean="0"/>
              <a:t>Quatre enjeux</a:t>
            </a:r>
          </a:p>
          <a:p>
            <a:r>
              <a:rPr lang="fr-FR" dirty="0" smtClean="0"/>
              <a:t>	1 Planète et société </a:t>
            </a:r>
            <a:r>
              <a:rPr lang="fr-FR" dirty="0" smtClean="0">
                <a:solidFill>
                  <a:srgbClr val="00B050"/>
                </a:solidFill>
              </a:rPr>
              <a:t>durables</a:t>
            </a:r>
          </a:p>
          <a:p>
            <a:r>
              <a:rPr lang="fr-FR" dirty="0" smtClean="0"/>
              <a:t>	2 </a:t>
            </a:r>
            <a:r>
              <a:rPr lang="fr-FR" dirty="0"/>
              <a:t>Santé, bien-être et technologie</a:t>
            </a:r>
          </a:p>
          <a:p>
            <a:r>
              <a:rPr lang="fr-FR" dirty="0" smtClean="0"/>
              <a:t>	3 </a:t>
            </a:r>
            <a:r>
              <a:rPr lang="fr-FR" dirty="0"/>
              <a:t>Comprendre et soutenir </a:t>
            </a:r>
            <a:r>
              <a:rPr lang="fr-FR" dirty="0" smtClean="0"/>
              <a:t>l’innovation</a:t>
            </a:r>
          </a:p>
          <a:p>
            <a:r>
              <a:rPr lang="fr-FR" dirty="0" smtClean="0"/>
              <a:t>	4 Numérique</a:t>
            </a:r>
          </a:p>
          <a:p>
            <a:r>
              <a:rPr lang="fr-FR" dirty="0" smtClean="0"/>
              <a:t> </a:t>
            </a:r>
          </a:p>
          <a:p>
            <a:r>
              <a:rPr lang="fr-FR" dirty="0" smtClean="0"/>
              <a:t> </a:t>
            </a:r>
          </a:p>
          <a:p>
            <a:r>
              <a:rPr lang="fr-FR" dirty="0" smtClean="0"/>
              <a:t>en encourageant la </a:t>
            </a:r>
            <a:r>
              <a:rPr lang="fr-FR" dirty="0" smtClean="0">
                <a:solidFill>
                  <a:srgbClr val="00B050"/>
                </a:solidFill>
              </a:rPr>
              <a:t>responsabilité </a:t>
            </a:r>
            <a:r>
              <a:rPr lang="fr-FR" dirty="0">
                <a:solidFill>
                  <a:srgbClr val="00B050"/>
                </a:solidFill>
              </a:rPr>
              <a:t>sociale</a:t>
            </a:r>
            <a:r>
              <a:rPr lang="fr-FR" dirty="0"/>
              <a:t>.</a:t>
            </a:r>
          </a:p>
        </p:txBody>
      </p:sp>
    </p:spTree>
    <p:extLst>
      <p:ext uri="{BB962C8B-B14F-4D97-AF65-F5344CB8AC3E}">
        <p14:creationId xmlns:p14="http://schemas.microsoft.com/office/powerpoint/2010/main" val="15176730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Titre de votre présentation</a:t>
            </a:r>
            <a:endParaRPr lang="fr-FR" dirty="0"/>
          </a:p>
        </p:txBody>
      </p:sp>
      <p:sp>
        <p:nvSpPr>
          <p:cNvPr id="3" name="Titre 2"/>
          <p:cNvSpPr>
            <a:spLocks noGrp="1"/>
          </p:cNvSpPr>
          <p:nvPr>
            <p:ph type="ctrTitle"/>
          </p:nvPr>
        </p:nvSpPr>
        <p:spPr/>
        <p:txBody>
          <a:bodyPr>
            <a:normAutofit fontScale="90000"/>
          </a:bodyPr>
          <a:lstStyle/>
          <a:p>
            <a:r>
              <a:rPr lang="fr-FR" dirty="0" smtClean="0"/>
              <a:t>Cinq axes et trois leviers de la </a:t>
            </a:r>
            <a:r>
              <a:rPr lang="fr-FR" dirty="0" err="1" smtClean="0"/>
              <a:t>StraNES</a:t>
            </a:r>
            <a:r>
              <a:rPr lang="fr-FR" dirty="0" smtClean="0"/>
              <a:t/>
            </a:r>
            <a:br>
              <a:rPr lang="fr-FR" dirty="0" smtClean="0"/>
            </a:br>
            <a:r>
              <a:rPr lang="fr-FR" dirty="0" smtClean="0"/>
              <a:t>(Stratégie Nationale de l’Enseignement Supérieur)</a:t>
            </a:r>
            <a:endParaRPr lang="fr-FR" dirty="0"/>
          </a:p>
        </p:txBody>
      </p:sp>
      <p:sp>
        <p:nvSpPr>
          <p:cNvPr id="4" name="Espace réservé du texte 3"/>
          <p:cNvSpPr>
            <a:spLocks noGrp="1"/>
          </p:cNvSpPr>
          <p:nvPr>
            <p:ph type="body" sz="quarter" idx="12"/>
          </p:nvPr>
        </p:nvSpPr>
        <p:spPr>
          <a:xfrm>
            <a:off x="380504" y="1988840"/>
            <a:ext cx="8583984" cy="4320480"/>
          </a:xfrm>
        </p:spPr>
        <p:txBody>
          <a:bodyPr>
            <a:normAutofit fontScale="62500" lnSpcReduction="20000"/>
          </a:bodyPr>
          <a:lstStyle/>
          <a:p>
            <a:pPr marL="0" indent="0">
              <a:buNone/>
            </a:pPr>
            <a:r>
              <a:rPr lang="fr-FR" dirty="0" smtClean="0"/>
              <a:t>Cinq </a:t>
            </a:r>
            <a:r>
              <a:rPr lang="fr-FR" dirty="0"/>
              <a:t>axes </a:t>
            </a:r>
            <a:r>
              <a:rPr lang="fr-FR" dirty="0" smtClean="0"/>
              <a:t>stratégiques</a:t>
            </a:r>
            <a:endParaRPr lang="fr-FR" dirty="0"/>
          </a:p>
          <a:p>
            <a:endParaRPr lang="fr-FR" dirty="0"/>
          </a:p>
          <a:p>
            <a:r>
              <a:rPr lang="fr-FR" dirty="0" smtClean="0"/>
              <a:t>Construire </a:t>
            </a:r>
            <a:r>
              <a:rPr lang="fr-FR" dirty="0"/>
              <a:t>une société apprenante et soutenir notre économie</a:t>
            </a:r>
          </a:p>
          <a:p>
            <a:r>
              <a:rPr lang="fr-FR" dirty="0" smtClean="0"/>
              <a:t>Développer </a:t>
            </a:r>
            <a:r>
              <a:rPr lang="fr-FR" dirty="0"/>
              <a:t>la dimension européenne et l'internationalisation de notre enseignement supérieur</a:t>
            </a:r>
          </a:p>
          <a:p>
            <a:r>
              <a:rPr lang="fr-FR" dirty="0" smtClean="0"/>
              <a:t>Favoriser </a:t>
            </a:r>
            <a:r>
              <a:rPr lang="fr-FR" dirty="0"/>
              <a:t>une réelle accession sociale et agir pour l'inclusion</a:t>
            </a:r>
          </a:p>
          <a:p>
            <a:r>
              <a:rPr lang="fr-FR" dirty="0" smtClean="0"/>
              <a:t>Inventer </a:t>
            </a:r>
            <a:r>
              <a:rPr lang="fr-FR" dirty="0"/>
              <a:t>l'éducation supérieure du XXIe siècle</a:t>
            </a:r>
          </a:p>
          <a:p>
            <a:r>
              <a:rPr lang="fr-FR" dirty="0" smtClean="0"/>
              <a:t>Répondre </a:t>
            </a:r>
            <a:r>
              <a:rPr lang="fr-FR" dirty="0"/>
              <a:t>aux aspirations de la jeunesse</a:t>
            </a:r>
          </a:p>
          <a:p>
            <a:endParaRPr lang="fr-FR" dirty="0"/>
          </a:p>
          <a:p>
            <a:pPr marL="0" indent="0">
              <a:buNone/>
            </a:pPr>
            <a:r>
              <a:rPr lang="fr-FR" dirty="0" smtClean="0"/>
              <a:t>Trois leviers </a:t>
            </a:r>
            <a:r>
              <a:rPr lang="fr-FR" dirty="0"/>
              <a:t>pour agir dès aujourd'hui</a:t>
            </a:r>
          </a:p>
          <a:p>
            <a:endParaRPr lang="fr-FR" dirty="0"/>
          </a:p>
          <a:p>
            <a:r>
              <a:rPr lang="fr-FR" dirty="0" smtClean="0"/>
              <a:t>Dessiner </a:t>
            </a:r>
            <a:r>
              <a:rPr lang="fr-FR" dirty="0"/>
              <a:t>un nouveau paysage pour l'enseignement supérieur</a:t>
            </a:r>
          </a:p>
          <a:p>
            <a:r>
              <a:rPr lang="fr-FR" dirty="0" smtClean="0"/>
              <a:t>Ecouter </a:t>
            </a:r>
            <a:r>
              <a:rPr lang="fr-FR" dirty="0"/>
              <a:t>et soutenir les femmes et les hommes de l'enseignement supérieur</a:t>
            </a:r>
          </a:p>
          <a:p>
            <a:r>
              <a:rPr lang="fr-FR" dirty="0" smtClean="0"/>
              <a:t>Investir </a:t>
            </a:r>
            <a:r>
              <a:rPr lang="fr-FR" dirty="0"/>
              <a:t>pour la société apprenante et adapter les financements aux besoins</a:t>
            </a:r>
          </a:p>
        </p:txBody>
      </p:sp>
    </p:spTree>
    <p:extLst>
      <p:ext uri="{BB962C8B-B14F-4D97-AF65-F5344CB8AC3E}">
        <p14:creationId xmlns:p14="http://schemas.microsoft.com/office/powerpoint/2010/main" val="30228281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Titre de votre présentation</a:t>
            </a:r>
            <a:endParaRPr lang="fr-FR" dirty="0"/>
          </a:p>
        </p:txBody>
      </p:sp>
      <p:sp>
        <p:nvSpPr>
          <p:cNvPr id="3" name="Titre 2"/>
          <p:cNvSpPr>
            <a:spLocks noGrp="1"/>
          </p:cNvSpPr>
          <p:nvPr>
            <p:ph type="ctrTitle"/>
          </p:nvPr>
        </p:nvSpPr>
        <p:spPr/>
        <p:txBody>
          <a:bodyPr>
            <a:normAutofit/>
          </a:bodyPr>
          <a:lstStyle/>
          <a:p>
            <a:r>
              <a:rPr lang="fr-FR" dirty="0"/>
              <a:t>Les 10 défis </a:t>
            </a:r>
            <a:r>
              <a:rPr lang="fr-FR" dirty="0" smtClean="0"/>
              <a:t>de </a:t>
            </a:r>
            <a:r>
              <a:rPr lang="fr-FR" dirty="0"/>
              <a:t>la </a:t>
            </a:r>
            <a:r>
              <a:rPr lang="fr-FR" dirty="0" smtClean="0"/>
              <a:t>S.N.R</a:t>
            </a:r>
            <a:r>
              <a:rPr lang="fr-FR" dirty="0"/>
              <a:t>.</a:t>
            </a:r>
            <a:r>
              <a:rPr lang="fr-FR" dirty="0" smtClean="0"/>
              <a:t/>
            </a:r>
            <a:br>
              <a:rPr lang="fr-FR" dirty="0" smtClean="0"/>
            </a:br>
            <a:r>
              <a:rPr lang="fr-FR" dirty="0" smtClean="0"/>
              <a:t>(</a:t>
            </a:r>
            <a:r>
              <a:rPr lang="fr-FR" dirty="0"/>
              <a:t>stratégie nationale de </a:t>
            </a:r>
            <a:r>
              <a:rPr lang="fr-FR" dirty="0" smtClean="0"/>
              <a:t>recherche)</a:t>
            </a:r>
            <a:endParaRPr lang="fr-FR" dirty="0"/>
          </a:p>
        </p:txBody>
      </p:sp>
      <p:sp>
        <p:nvSpPr>
          <p:cNvPr id="4" name="Espace réservé du texte 3"/>
          <p:cNvSpPr>
            <a:spLocks noGrp="1"/>
          </p:cNvSpPr>
          <p:nvPr>
            <p:ph type="body" sz="quarter" idx="12"/>
          </p:nvPr>
        </p:nvSpPr>
        <p:spPr>
          <a:xfrm>
            <a:off x="380504" y="1988840"/>
            <a:ext cx="8511976" cy="4248472"/>
          </a:xfrm>
        </p:spPr>
        <p:txBody>
          <a:bodyPr>
            <a:normAutofit fontScale="70000" lnSpcReduction="20000"/>
          </a:bodyPr>
          <a:lstStyle/>
          <a:p>
            <a:pPr marL="0" indent="0">
              <a:buNone/>
            </a:pPr>
            <a:r>
              <a:rPr lang="fr-FR" dirty="0" smtClean="0"/>
              <a:t>Loi du </a:t>
            </a:r>
            <a:r>
              <a:rPr lang="fr-FR" dirty="0"/>
              <a:t>22 juillet 2013, </a:t>
            </a:r>
            <a:r>
              <a:rPr lang="fr-FR" dirty="0" smtClean="0"/>
              <a:t>« répondre </a:t>
            </a:r>
            <a:r>
              <a:rPr lang="fr-FR" dirty="0"/>
              <a:t>aux défis scientifiques, technologiques, environnementaux et sociétaux en maintenant une recherche fondamentale de haut </a:t>
            </a:r>
            <a:r>
              <a:rPr lang="fr-FR" dirty="0" smtClean="0"/>
              <a:t>niveau</a:t>
            </a:r>
            <a:r>
              <a:rPr lang="fr-FR" dirty="0"/>
              <a:t> </a:t>
            </a:r>
            <a:r>
              <a:rPr lang="fr-FR" dirty="0" smtClean="0"/>
              <a:t>», en </a:t>
            </a:r>
            <a:r>
              <a:rPr lang="fr-FR" dirty="0"/>
              <a:t>phase avec l’Agenda stratégique de la recherche et de l’innovation France Europe </a:t>
            </a:r>
            <a:r>
              <a:rPr lang="fr-FR" dirty="0" smtClean="0"/>
              <a:t>2020</a:t>
            </a:r>
            <a:endParaRPr lang="fr-FR" dirty="0"/>
          </a:p>
          <a:p>
            <a:pPr marL="0" indent="0">
              <a:buNone/>
            </a:pPr>
            <a:r>
              <a:rPr lang="fr-FR" dirty="0" smtClean="0"/>
              <a:t>1 </a:t>
            </a:r>
            <a:r>
              <a:rPr lang="fr-FR" dirty="0" smtClean="0">
                <a:solidFill>
                  <a:srgbClr val="00B050"/>
                </a:solidFill>
              </a:rPr>
              <a:t>Gestion </a:t>
            </a:r>
            <a:r>
              <a:rPr lang="fr-FR" dirty="0">
                <a:solidFill>
                  <a:srgbClr val="00B050"/>
                </a:solidFill>
              </a:rPr>
              <a:t>sobre des ressources et adaptation au changement </a:t>
            </a:r>
            <a:r>
              <a:rPr lang="fr-FR" dirty="0" smtClean="0">
                <a:solidFill>
                  <a:srgbClr val="00B050"/>
                </a:solidFill>
              </a:rPr>
              <a:t>climatique</a:t>
            </a:r>
          </a:p>
          <a:p>
            <a:pPr marL="0" indent="0">
              <a:buNone/>
            </a:pPr>
            <a:r>
              <a:rPr lang="fr-FR" dirty="0" smtClean="0">
                <a:solidFill>
                  <a:srgbClr val="00B050"/>
                </a:solidFill>
              </a:rPr>
              <a:t>2 Une </a:t>
            </a:r>
            <a:r>
              <a:rPr lang="fr-FR" dirty="0">
                <a:solidFill>
                  <a:srgbClr val="00B050"/>
                </a:solidFill>
              </a:rPr>
              <a:t>énergie propre, sûre et </a:t>
            </a:r>
            <a:r>
              <a:rPr lang="fr-FR" dirty="0" smtClean="0">
                <a:solidFill>
                  <a:srgbClr val="00B050"/>
                </a:solidFill>
              </a:rPr>
              <a:t>efficace</a:t>
            </a:r>
          </a:p>
          <a:p>
            <a:pPr marL="0" indent="0">
              <a:buNone/>
            </a:pPr>
            <a:r>
              <a:rPr lang="fr-FR" dirty="0" smtClean="0"/>
              <a:t>3 Stimuler </a:t>
            </a:r>
            <a:r>
              <a:rPr lang="fr-FR" dirty="0"/>
              <a:t>le renouveau </a:t>
            </a:r>
            <a:r>
              <a:rPr lang="fr-FR" dirty="0" smtClean="0"/>
              <a:t>industriel</a:t>
            </a:r>
          </a:p>
          <a:p>
            <a:pPr marL="0" indent="0">
              <a:buNone/>
            </a:pPr>
            <a:r>
              <a:rPr lang="fr-FR" dirty="0" smtClean="0"/>
              <a:t>4 Santé </a:t>
            </a:r>
            <a:r>
              <a:rPr lang="fr-FR" dirty="0"/>
              <a:t>et </a:t>
            </a:r>
            <a:r>
              <a:rPr lang="fr-FR" dirty="0" smtClean="0">
                <a:solidFill>
                  <a:srgbClr val="00B050"/>
                </a:solidFill>
              </a:rPr>
              <a:t>bien-être</a:t>
            </a:r>
          </a:p>
          <a:p>
            <a:pPr marL="0" indent="0">
              <a:buNone/>
            </a:pPr>
            <a:r>
              <a:rPr lang="fr-FR" dirty="0" smtClean="0"/>
              <a:t>5 Sécurité </a:t>
            </a:r>
            <a:r>
              <a:rPr lang="fr-FR" dirty="0"/>
              <a:t>alimentaire et défi </a:t>
            </a:r>
            <a:r>
              <a:rPr lang="fr-FR" dirty="0" smtClean="0"/>
              <a:t>démographique</a:t>
            </a:r>
          </a:p>
          <a:p>
            <a:pPr marL="0" indent="0">
              <a:buNone/>
            </a:pPr>
            <a:r>
              <a:rPr lang="fr-FR" dirty="0" smtClean="0"/>
              <a:t>6 </a:t>
            </a:r>
            <a:r>
              <a:rPr lang="fr-FR" dirty="0" smtClean="0">
                <a:solidFill>
                  <a:srgbClr val="00B050"/>
                </a:solidFill>
              </a:rPr>
              <a:t>Mobilité </a:t>
            </a:r>
            <a:r>
              <a:rPr lang="fr-FR" dirty="0">
                <a:solidFill>
                  <a:srgbClr val="00B050"/>
                </a:solidFill>
              </a:rPr>
              <a:t>et systèmes urbains </a:t>
            </a:r>
            <a:r>
              <a:rPr lang="fr-FR" dirty="0" smtClean="0">
                <a:solidFill>
                  <a:srgbClr val="00B050"/>
                </a:solidFill>
              </a:rPr>
              <a:t>durables</a:t>
            </a:r>
          </a:p>
          <a:p>
            <a:pPr marL="0" indent="0">
              <a:buNone/>
            </a:pPr>
            <a:r>
              <a:rPr lang="fr-FR" dirty="0" smtClean="0"/>
              <a:t>7 Société </a:t>
            </a:r>
            <a:r>
              <a:rPr lang="fr-FR" dirty="0"/>
              <a:t>de l’information et de la </a:t>
            </a:r>
            <a:r>
              <a:rPr lang="fr-FR" dirty="0" smtClean="0"/>
              <a:t>communication</a:t>
            </a:r>
          </a:p>
          <a:p>
            <a:pPr marL="0" indent="0">
              <a:buNone/>
            </a:pPr>
            <a:r>
              <a:rPr lang="fr-FR" dirty="0" smtClean="0"/>
              <a:t>8 Sociétés </a:t>
            </a:r>
            <a:r>
              <a:rPr lang="fr-FR" dirty="0"/>
              <a:t>innovantes, intégratives et </a:t>
            </a:r>
            <a:r>
              <a:rPr lang="fr-FR" dirty="0" smtClean="0"/>
              <a:t>adaptatives</a:t>
            </a:r>
          </a:p>
          <a:p>
            <a:pPr marL="0" indent="0">
              <a:buNone/>
            </a:pPr>
            <a:r>
              <a:rPr lang="fr-FR" dirty="0" smtClean="0"/>
              <a:t>9 Une </a:t>
            </a:r>
            <a:r>
              <a:rPr lang="fr-FR" dirty="0"/>
              <a:t>ambition spatiale pour </a:t>
            </a:r>
            <a:r>
              <a:rPr lang="fr-FR" dirty="0" smtClean="0"/>
              <a:t>l’Europe</a:t>
            </a:r>
          </a:p>
          <a:p>
            <a:pPr marL="0" indent="0">
              <a:buNone/>
            </a:pPr>
            <a:r>
              <a:rPr lang="fr-FR" dirty="0" smtClean="0"/>
              <a:t>10 Liberté </a:t>
            </a:r>
            <a:r>
              <a:rPr lang="fr-FR" dirty="0"/>
              <a:t>et sécurité de l'Europe, de ses citoyens </a:t>
            </a:r>
            <a:r>
              <a:rPr lang="fr-FR" dirty="0" smtClean="0"/>
              <a:t>et de ses résidents</a:t>
            </a:r>
            <a:endParaRPr lang="fr-FR" dirty="0"/>
          </a:p>
        </p:txBody>
      </p:sp>
    </p:spTree>
    <p:extLst>
      <p:ext uri="{BB962C8B-B14F-4D97-AF65-F5344CB8AC3E}">
        <p14:creationId xmlns:p14="http://schemas.microsoft.com/office/powerpoint/2010/main" val="29213017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Titre de votre présentation</a:t>
            </a:r>
            <a:endParaRPr lang="fr-FR" dirty="0"/>
          </a:p>
        </p:txBody>
      </p:sp>
      <p:sp>
        <p:nvSpPr>
          <p:cNvPr id="3" name="Titre 2"/>
          <p:cNvSpPr>
            <a:spLocks noGrp="1"/>
          </p:cNvSpPr>
          <p:nvPr>
            <p:ph type="ctrTitle"/>
          </p:nvPr>
        </p:nvSpPr>
        <p:spPr/>
        <p:txBody>
          <a:bodyPr/>
          <a:lstStyle/>
          <a:p>
            <a:r>
              <a:rPr lang="fr-FR" dirty="0" smtClean="0"/>
              <a:t>Les axes du référentiel DD&amp;RS de la CPU</a:t>
            </a:r>
            <a:endParaRPr lang="fr-FR" dirty="0"/>
          </a:p>
        </p:txBody>
      </p:sp>
      <p:sp>
        <p:nvSpPr>
          <p:cNvPr id="4" name="Sous-titre 3"/>
          <p:cNvSpPr>
            <a:spLocks noGrp="1"/>
          </p:cNvSpPr>
          <p:nvPr>
            <p:ph type="subTitle" idx="1"/>
          </p:nvPr>
        </p:nvSpPr>
        <p:spPr>
          <a:xfrm>
            <a:off x="358360" y="1988840"/>
            <a:ext cx="8318095" cy="4248472"/>
          </a:xfrm>
        </p:spPr>
        <p:txBody>
          <a:bodyPr>
            <a:normAutofit/>
          </a:bodyPr>
          <a:lstStyle/>
          <a:p>
            <a:r>
              <a:rPr lang="fr-FR" sz="3600" dirty="0" smtClean="0"/>
              <a:t>1 Stratégie et Gouvernance</a:t>
            </a:r>
          </a:p>
          <a:p>
            <a:r>
              <a:rPr lang="fr-FR" sz="3600" dirty="0" smtClean="0"/>
              <a:t>2 Enseignement et Formation</a:t>
            </a:r>
          </a:p>
          <a:p>
            <a:r>
              <a:rPr lang="fr-FR" sz="3600" dirty="0" smtClean="0"/>
              <a:t>3 Recherche</a:t>
            </a:r>
          </a:p>
          <a:p>
            <a:r>
              <a:rPr lang="fr-FR" sz="3600" dirty="0" smtClean="0"/>
              <a:t>4 Gestion environnementale</a:t>
            </a:r>
          </a:p>
          <a:p>
            <a:r>
              <a:rPr lang="fr-FR" sz="3600" dirty="0" smtClean="0"/>
              <a:t>5 Politique sociale, ancrage territorial</a:t>
            </a:r>
          </a:p>
          <a:p>
            <a:endParaRPr lang="fr-FR" sz="3600" dirty="0"/>
          </a:p>
        </p:txBody>
      </p:sp>
    </p:spTree>
    <p:extLst>
      <p:ext uri="{BB962C8B-B14F-4D97-AF65-F5344CB8AC3E}">
        <p14:creationId xmlns:p14="http://schemas.microsoft.com/office/powerpoint/2010/main" val="1219446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Titre de votre présentation</a:t>
            </a:r>
            <a:endParaRPr lang="fr-FR" dirty="0"/>
          </a:p>
        </p:txBody>
      </p:sp>
      <p:sp>
        <p:nvSpPr>
          <p:cNvPr id="3" name="Titre 2"/>
          <p:cNvSpPr>
            <a:spLocks noGrp="1"/>
          </p:cNvSpPr>
          <p:nvPr>
            <p:ph type="ctrTitle"/>
          </p:nvPr>
        </p:nvSpPr>
        <p:spPr/>
        <p:txBody>
          <a:bodyPr/>
          <a:lstStyle/>
          <a:p>
            <a:r>
              <a:rPr lang="fr-FR" dirty="0" smtClean="0"/>
              <a:t>Axe 1 Stratégie et gouvernance</a:t>
            </a:r>
            <a:endParaRPr lang="fr-FR" dirty="0"/>
          </a:p>
        </p:txBody>
      </p:sp>
      <p:sp>
        <p:nvSpPr>
          <p:cNvPr id="4" name="Espace réservé du texte 3"/>
          <p:cNvSpPr>
            <a:spLocks noGrp="1"/>
          </p:cNvSpPr>
          <p:nvPr>
            <p:ph type="body" sz="quarter" idx="12"/>
          </p:nvPr>
        </p:nvSpPr>
        <p:spPr>
          <a:xfrm>
            <a:off x="380504" y="1988840"/>
            <a:ext cx="8511976" cy="4320480"/>
          </a:xfrm>
        </p:spPr>
        <p:txBody>
          <a:bodyPr>
            <a:normAutofit fontScale="92500" lnSpcReduction="20000"/>
          </a:bodyPr>
          <a:lstStyle/>
          <a:p>
            <a:pPr marL="0" indent="0">
              <a:buNone/>
            </a:pPr>
            <a:r>
              <a:rPr lang="fr-FR" dirty="0"/>
              <a:t>Formaliser </a:t>
            </a:r>
            <a:r>
              <a:rPr lang="fr-FR" dirty="0" smtClean="0"/>
              <a:t>la </a:t>
            </a:r>
            <a:r>
              <a:rPr lang="fr-FR" dirty="0"/>
              <a:t>politique </a:t>
            </a:r>
            <a:r>
              <a:rPr lang="fr-FR" dirty="0" smtClean="0"/>
              <a:t>DD&amp;RS</a:t>
            </a:r>
          </a:p>
          <a:p>
            <a:pPr marL="0" indent="0">
              <a:buNone/>
            </a:pPr>
            <a:r>
              <a:rPr lang="fr-FR" dirty="0" smtClean="0"/>
              <a:t>     (Responsabilité </a:t>
            </a:r>
            <a:r>
              <a:rPr lang="fr-FR" dirty="0"/>
              <a:t>Sociétale &amp; Développement </a:t>
            </a:r>
            <a:r>
              <a:rPr lang="fr-FR" dirty="0" smtClean="0"/>
              <a:t>Durable)</a:t>
            </a:r>
          </a:p>
          <a:p>
            <a:pPr>
              <a:buFont typeface="Arial" charset="0"/>
              <a:buChar char="•"/>
            </a:pPr>
            <a:r>
              <a:rPr lang="fr-FR" dirty="0" smtClean="0"/>
              <a:t>Dimensions </a:t>
            </a:r>
            <a:r>
              <a:rPr lang="fr-FR" dirty="0"/>
              <a:t>économique, </a:t>
            </a:r>
            <a:r>
              <a:rPr lang="fr-FR" dirty="0" smtClean="0"/>
              <a:t>sociétale, environnementale</a:t>
            </a:r>
          </a:p>
          <a:p>
            <a:pPr>
              <a:buFont typeface="Arial" charset="0"/>
              <a:buChar char="•"/>
            </a:pPr>
            <a:r>
              <a:rPr lang="fr-FR" dirty="0" smtClean="0"/>
              <a:t>Parties prenantes internes </a:t>
            </a:r>
            <a:r>
              <a:rPr lang="fr-FR" dirty="0"/>
              <a:t>et </a:t>
            </a:r>
            <a:r>
              <a:rPr lang="fr-FR" dirty="0" smtClean="0"/>
              <a:t>externes</a:t>
            </a:r>
          </a:p>
          <a:p>
            <a:pPr marL="0" indent="0">
              <a:buNone/>
            </a:pPr>
            <a:r>
              <a:rPr lang="fr-FR" dirty="0" smtClean="0"/>
              <a:t>   </a:t>
            </a:r>
            <a:endParaRPr lang="fr-FR" dirty="0"/>
          </a:p>
          <a:p>
            <a:pPr marL="0" indent="0">
              <a:buNone/>
            </a:pPr>
            <a:r>
              <a:rPr lang="fr-FR" dirty="0" smtClean="0"/>
              <a:t>Intégrer </a:t>
            </a:r>
            <a:r>
              <a:rPr lang="fr-FR" dirty="0"/>
              <a:t>l</a:t>
            </a:r>
            <a:r>
              <a:rPr lang="fr-FR" dirty="0" smtClean="0"/>
              <a:t>a </a:t>
            </a:r>
            <a:r>
              <a:rPr lang="fr-FR" dirty="0"/>
              <a:t>politique DD&amp;RS </a:t>
            </a:r>
            <a:r>
              <a:rPr lang="fr-FR" dirty="0" smtClean="0"/>
              <a:t>à </a:t>
            </a:r>
            <a:r>
              <a:rPr lang="fr-FR" dirty="0"/>
              <a:t>toute l'activité de </a:t>
            </a:r>
            <a:r>
              <a:rPr lang="fr-FR" dirty="0" smtClean="0"/>
              <a:t>l’</a:t>
            </a:r>
            <a:r>
              <a:rPr lang="fr-FR" dirty="0" err="1" smtClean="0"/>
              <a:t>univ</a:t>
            </a:r>
            <a:r>
              <a:rPr lang="fr-FR" dirty="0" smtClean="0"/>
              <a:t>.</a:t>
            </a:r>
          </a:p>
          <a:p>
            <a:pPr>
              <a:buFont typeface="Arial" charset="0"/>
              <a:buChar char="•"/>
            </a:pPr>
            <a:r>
              <a:rPr lang="fr-FR" dirty="0" smtClean="0"/>
              <a:t>Déployer des ressources</a:t>
            </a:r>
          </a:p>
          <a:p>
            <a:pPr marL="0" indent="0">
              <a:buNone/>
            </a:pPr>
            <a:r>
              <a:rPr lang="fr-FR" dirty="0"/>
              <a:t> </a:t>
            </a:r>
            <a:r>
              <a:rPr lang="fr-FR" dirty="0" smtClean="0"/>
              <a:t>    humaines</a:t>
            </a:r>
            <a:r>
              <a:rPr lang="fr-FR" dirty="0"/>
              <a:t>, </a:t>
            </a:r>
            <a:r>
              <a:rPr lang="fr-FR" dirty="0" smtClean="0"/>
              <a:t>techniques, </a:t>
            </a:r>
            <a:r>
              <a:rPr lang="fr-FR" dirty="0"/>
              <a:t>financières</a:t>
            </a:r>
            <a:r>
              <a:rPr lang="fr-FR" dirty="0" smtClean="0"/>
              <a:t>... </a:t>
            </a:r>
          </a:p>
          <a:p>
            <a:pPr>
              <a:buFont typeface="Arial" charset="0"/>
              <a:buChar char="•"/>
            </a:pPr>
            <a:r>
              <a:rPr lang="fr-FR" dirty="0" smtClean="0"/>
              <a:t>Piloter</a:t>
            </a:r>
          </a:p>
          <a:p>
            <a:pPr marL="0" indent="0">
              <a:buNone/>
            </a:pPr>
            <a:r>
              <a:rPr lang="fr-FR" dirty="0"/>
              <a:t> </a:t>
            </a:r>
            <a:r>
              <a:rPr lang="fr-FR" dirty="0" smtClean="0"/>
              <a:t>    structures</a:t>
            </a:r>
            <a:r>
              <a:rPr lang="fr-FR" dirty="0"/>
              <a:t>, collaborateurs, tableaux de </a:t>
            </a:r>
            <a:r>
              <a:rPr lang="fr-FR" dirty="0" smtClean="0"/>
              <a:t>bord…</a:t>
            </a:r>
            <a:endParaRPr lang="fr-FR" dirty="0"/>
          </a:p>
        </p:txBody>
      </p:sp>
    </p:spTree>
    <p:extLst>
      <p:ext uri="{BB962C8B-B14F-4D97-AF65-F5344CB8AC3E}">
        <p14:creationId xmlns:p14="http://schemas.microsoft.com/office/powerpoint/2010/main" val="302282819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3736</TotalTime>
  <Words>569</Words>
  <Application>Microsoft Office PowerPoint</Application>
  <PresentationFormat>Affichage à l'écran (4:3)</PresentationFormat>
  <Paragraphs>196</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Présentation PowerPoint</vt:lpstr>
      <vt:lpstr>Développement durable</vt:lpstr>
      <vt:lpstr>DD &amp; RS dans les statuts de l’UGA</vt:lpstr>
      <vt:lpstr>IDEX : Priorités scientifiques   de recherche et de formation</vt:lpstr>
      <vt:lpstr>IDEX : Priorités scientifiques   de recherche et de formation</vt:lpstr>
      <vt:lpstr>Cinq axes et trois leviers de la StraNES (Stratégie Nationale de l’Enseignement Supérieur)</vt:lpstr>
      <vt:lpstr>Les 10 défis de la S.N.R. (stratégie nationale de recherche)</vt:lpstr>
      <vt:lpstr>Les axes du référentiel DD&amp;RS de la CPU</vt:lpstr>
      <vt:lpstr>Axe 1 Stratégie et gouvernance</vt:lpstr>
      <vt:lpstr>Axe 2 Formation</vt:lpstr>
      <vt:lpstr>Axe 3 Recherche</vt:lpstr>
      <vt:lpstr>Axe 4 Gestion environnementale </vt:lpstr>
      <vt:lpstr>Axe 5 Politique sociale  et ancrage territorial</vt:lpstr>
      <vt:lpstr>Identifier : situation (connaissance avancée)</vt:lpstr>
      <vt:lpstr>Sensibiliser – rassembler, mobiliser (en cours)</vt:lpstr>
      <vt:lpstr>Action – mise en œuvre</vt:lpstr>
      <vt:lpstr>Exemples</vt:lpstr>
      <vt:lpstr>« SWOT »</vt:lpstr>
    </vt:vector>
  </TitlesOfParts>
  <Company>Université Stendhal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SAMBA-ROBIN Nadia</dc:creator>
  <cp:lastModifiedBy>CHRISTIAN GRAFF</cp:lastModifiedBy>
  <cp:revision>26</cp:revision>
  <dcterms:created xsi:type="dcterms:W3CDTF">2016-04-19T07:56:29Z</dcterms:created>
  <dcterms:modified xsi:type="dcterms:W3CDTF">2016-11-25T16:06:37Z</dcterms:modified>
</cp:coreProperties>
</file>