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666" r:id="rId2"/>
    <p:sldId id="1416" r:id="rId3"/>
    <p:sldId id="1422" r:id="rId4"/>
    <p:sldId id="1423" r:id="rId5"/>
    <p:sldId id="1424" r:id="rId6"/>
    <p:sldId id="1428" r:id="rId7"/>
    <p:sldId id="1425" r:id="rId8"/>
    <p:sldId id="1427"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p:restoredTop sz="95884"/>
  </p:normalViewPr>
  <p:slideViewPr>
    <p:cSldViewPr snapToGrid="0" snapToObjects="1">
      <p:cViewPr varScale="1">
        <p:scale>
          <a:sx n="113" d="100"/>
          <a:sy n="113" d="100"/>
        </p:scale>
        <p:origin x="534" y="10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CF9D29-D6FC-1B46-AF8F-F6C4CA449B36}" type="datetimeFigureOut">
              <a:rPr lang="fr-FR" smtClean="0"/>
              <a:t>17/02/2025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D700DF-C043-D547-A320-2DB3B0B177F2}" type="slidenum">
              <a:rPr lang="fr-FR" smtClean="0"/>
              <a:t>‹N°›</a:t>
            </a:fld>
            <a:endParaRPr lang="fr-FR"/>
          </a:p>
        </p:txBody>
      </p:sp>
    </p:spTree>
    <p:extLst>
      <p:ext uri="{BB962C8B-B14F-4D97-AF65-F5344CB8AC3E}">
        <p14:creationId xmlns:p14="http://schemas.microsoft.com/office/powerpoint/2010/main" val="2739852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2</a:t>
            </a:fld>
            <a:endParaRPr lang="en-US"/>
          </a:p>
        </p:txBody>
      </p:sp>
    </p:spTree>
    <p:extLst>
      <p:ext uri="{BB962C8B-B14F-4D97-AF65-F5344CB8AC3E}">
        <p14:creationId xmlns:p14="http://schemas.microsoft.com/office/powerpoint/2010/main" val="26002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3</a:t>
            </a:fld>
            <a:endParaRPr lang="en-US"/>
          </a:p>
        </p:txBody>
      </p:sp>
    </p:spTree>
    <p:extLst>
      <p:ext uri="{BB962C8B-B14F-4D97-AF65-F5344CB8AC3E}">
        <p14:creationId xmlns:p14="http://schemas.microsoft.com/office/powerpoint/2010/main" val="3890698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4</a:t>
            </a:fld>
            <a:endParaRPr lang="en-US"/>
          </a:p>
        </p:txBody>
      </p:sp>
    </p:spTree>
    <p:extLst>
      <p:ext uri="{BB962C8B-B14F-4D97-AF65-F5344CB8AC3E}">
        <p14:creationId xmlns:p14="http://schemas.microsoft.com/office/powerpoint/2010/main" val="3593102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5</a:t>
            </a:fld>
            <a:endParaRPr lang="en-US"/>
          </a:p>
        </p:txBody>
      </p:sp>
    </p:spTree>
    <p:extLst>
      <p:ext uri="{BB962C8B-B14F-4D97-AF65-F5344CB8AC3E}">
        <p14:creationId xmlns:p14="http://schemas.microsoft.com/office/powerpoint/2010/main" val="1920020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6</a:t>
            </a:fld>
            <a:endParaRPr lang="en-US"/>
          </a:p>
        </p:txBody>
      </p:sp>
    </p:spTree>
    <p:extLst>
      <p:ext uri="{BB962C8B-B14F-4D97-AF65-F5344CB8AC3E}">
        <p14:creationId xmlns:p14="http://schemas.microsoft.com/office/powerpoint/2010/main" val="1695475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7</a:t>
            </a:fld>
            <a:endParaRPr lang="en-US"/>
          </a:p>
        </p:txBody>
      </p:sp>
    </p:spTree>
    <p:extLst>
      <p:ext uri="{BB962C8B-B14F-4D97-AF65-F5344CB8AC3E}">
        <p14:creationId xmlns:p14="http://schemas.microsoft.com/office/powerpoint/2010/main" val="3291164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endParaRPr lang="fr-FR" baseline="0" dirty="0">
              <a:latin typeface="Times New Roman" charset="0"/>
            </a:endParaRPr>
          </a:p>
        </p:txBody>
      </p:sp>
      <p:sp>
        <p:nvSpPr>
          <p:cNvPr id="4" name="Espace réservé du numéro de diapositive 3"/>
          <p:cNvSpPr>
            <a:spLocks noGrp="1"/>
          </p:cNvSpPr>
          <p:nvPr>
            <p:ph type="sldNum" sz="quarter" idx="10"/>
          </p:nvPr>
        </p:nvSpPr>
        <p:spPr/>
        <p:txBody>
          <a:bodyPr/>
          <a:lstStyle/>
          <a:p>
            <a:fld id="{588AB5DC-3C00-4937-9CE4-4DA4D5B61534}" type="slidenum">
              <a:rPr lang="en-US" smtClean="0"/>
              <a:t>8</a:t>
            </a:fld>
            <a:endParaRPr lang="en-US"/>
          </a:p>
        </p:txBody>
      </p:sp>
    </p:spTree>
    <p:extLst>
      <p:ext uri="{BB962C8B-B14F-4D97-AF65-F5344CB8AC3E}">
        <p14:creationId xmlns:p14="http://schemas.microsoft.com/office/powerpoint/2010/main" val="2866747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CD35D6-87B3-FE4C-A55E-823BF5ECF3F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B420115-9227-2A4C-BA77-B0B861375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0E5B298-9D65-AF46-BC6C-302ED6B68EFE}"/>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22B39172-6230-8C44-934A-324FB98097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9285B3-ED7B-3A40-8D68-03AE2D68EF13}"/>
              </a:ext>
            </a:extLst>
          </p:cNvPr>
          <p:cNvSpPr>
            <a:spLocks noGrp="1"/>
          </p:cNvSpPr>
          <p:nvPr>
            <p:ph type="sldNum" sz="quarter" idx="12"/>
          </p:nvPr>
        </p:nvSpPr>
        <p:spPr/>
        <p:txBody>
          <a:bodyPr/>
          <a:lstStyle/>
          <a:p>
            <a:fld id="{96ADEA49-2798-804C-9615-B33EC95BB4DE}" type="slidenum">
              <a:rPr lang="fr-FR" smtClean="0"/>
              <a:t>‹N°›</a:t>
            </a:fld>
            <a:endParaRPr lang="fr-FR"/>
          </a:p>
        </p:txBody>
      </p:sp>
    </p:spTree>
    <p:extLst>
      <p:ext uri="{BB962C8B-B14F-4D97-AF65-F5344CB8AC3E}">
        <p14:creationId xmlns:p14="http://schemas.microsoft.com/office/powerpoint/2010/main" val="135190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CCF18-B29D-2541-83F0-BE9DA8B1E72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B55D9BE-AD5D-9844-9142-9206139D1AE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A6FE02-52AF-BC43-825A-4941B08B9B1E}"/>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08AEFA01-A220-EF46-8BA1-4D59EF7A669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64DDF0-B5E7-9D49-A2CA-D643C8C03265}"/>
              </a:ext>
            </a:extLst>
          </p:cNvPr>
          <p:cNvSpPr>
            <a:spLocks noGrp="1"/>
          </p:cNvSpPr>
          <p:nvPr>
            <p:ph type="sldNum" sz="quarter" idx="12"/>
          </p:nvPr>
        </p:nvSpPr>
        <p:spPr/>
        <p:txBody>
          <a:bodyPr/>
          <a:lstStyle/>
          <a:p>
            <a:fld id="{96ADEA49-2798-804C-9615-B33EC95BB4DE}" type="slidenum">
              <a:rPr lang="fr-FR" smtClean="0"/>
              <a:t>‹N°›</a:t>
            </a:fld>
            <a:endParaRPr lang="fr-FR"/>
          </a:p>
        </p:txBody>
      </p:sp>
    </p:spTree>
    <p:extLst>
      <p:ext uri="{BB962C8B-B14F-4D97-AF65-F5344CB8AC3E}">
        <p14:creationId xmlns:p14="http://schemas.microsoft.com/office/powerpoint/2010/main" val="57698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C2A3BEB-2D64-074F-9772-DC825997D5E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3AF7631-376C-F044-A1B7-E8CD9B4BCED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9FF9E1D-1A12-2943-A792-690944B1F19F}"/>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85A9DD19-247A-5E4C-A520-7793AE379E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F490FA-44C8-CD4A-8E54-50CF30C0D51D}"/>
              </a:ext>
            </a:extLst>
          </p:cNvPr>
          <p:cNvSpPr>
            <a:spLocks noGrp="1"/>
          </p:cNvSpPr>
          <p:nvPr>
            <p:ph type="sldNum" sz="quarter" idx="12"/>
          </p:nvPr>
        </p:nvSpPr>
        <p:spPr/>
        <p:txBody>
          <a:bodyPr/>
          <a:lstStyle/>
          <a:p>
            <a:fld id="{96ADEA49-2798-804C-9615-B33EC95BB4DE}" type="slidenum">
              <a:rPr lang="fr-FR" smtClean="0"/>
              <a:t>‹N°›</a:t>
            </a:fld>
            <a:endParaRPr lang="fr-FR"/>
          </a:p>
        </p:txBody>
      </p:sp>
    </p:spTree>
    <p:extLst>
      <p:ext uri="{BB962C8B-B14F-4D97-AF65-F5344CB8AC3E}">
        <p14:creationId xmlns:p14="http://schemas.microsoft.com/office/powerpoint/2010/main" val="2946957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4_Custom Layout">
    <p:bg>
      <p:bgPr>
        <a:solidFill>
          <a:srgbClr val="202C41"/>
        </a:solidFill>
        <a:effectLst/>
      </p:bgPr>
    </p:bg>
    <p:spTree>
      <p:nvGrpSpPr>
        <p:cNvPr id="1" name=""/>
        <p:cNvGrpSpPr/>
        <p:nvPr/>
      </p:nvGrpSpPr>
      <p:grpSpPr>
        <a:xfrm>
          <a:off x="0" y="0"/>
          <a:ext cx="0" cy="0"/>
          <a:chOff x="0" y="0"/>
          <a:chExt cx="0" cy="0"/>
        </a:xfrm>
      </p:grpSpPr>
      <p:sp>
        <p:nvSpPr>
          <p:cNvPr id="4" name="Picture Placeholder 7"/>
          <p:cNvSpPr>
            <a:spLocks noGrp="1"/>
          </p:cNvSpPr>
          <p:nvPr>
            <p:ph type="pic" sz="quarter" idx="11"/>
          </p:nvPr>
        </p:nvSpPr>
        <p:spPr>
          <a:xfrm>
            <a:off x="533638" y="2888237"/>
            <a:ext cx="4793594" cy="3969763"/>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3575538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5990492"/>
              <a:gd name="connsiteY0" fmla="*/ 0 h 6858000"/>
              <a:gd name="connsiteX1" fmla="*/ 3575538 w 5990492"/>
              <a:gd name="connsiteY1" fmla="*/ 0 h 6858000"/>
              <a:gd name="connsiteX2" fmla="*/ 5990492 w 5990492"/>
              <a:gd name="connsiteY2" fmla="*/ 6858000 h 6858000"/>
              <a:gd name="connsiteX3" fmla="*/ 0 w 5990492"/>
              <a:gd name="connsiteY3" fmla="*/ 6858000 h 6858000"/>
              <a:gd name="connsiteX4" fmla="*/ 0 w 5990492"/>
              <a:gd name="connsiteY4" fmla="*/ 0 h 6858000"/>
              <a:gd name="connsiteX0" fmla="*/ 0 w 5990492"/>
              <a:gd name="connsiteY0" fmla="*/ 0 h 6858000"/>
              <a:gd name="connsiteX1" fmla="*/ 2215661 w 5990492"/>
              <a:gd name="connsiteY1" fmla="*/ 0 h 6858000"/>
              <a:gd name="connsiteX2" fmla="*/ 5990492 w 5990492"/>
              <a:gd name="connsiteY2" fmla="*/ 6858000 h 6858000"/>
              <a:gd name="connsiteX3" fmla="*/ 0 w 5990492"/>
              <a:gd name="connsiteY3" fmla="*/ 6858000 h 6858000"/>
              <a:gd name="connsiteX4" fmla="*/ 0 w 5990492"/>
              <a:gd name="connsiteY4" fmla="*/ 0 h 6858000"/>
              <a:gd name="connsiteX0" fmla="*/ 468923 w 5990492"/>
              <a:gd name="connsiteY0" fmla="*/ 2942492 h 6858000"/>
              <a:gd name="connsiteX1" fmla="*/ 2215661 w 5990492"/>
              <a:gd name="connsiteY1" fmla="*/ 0 h 6858000"/>
              <a:gd name="connsiteX2" fmla="*/ 5990492 w 5990492"/>
              <a:gd name="connsiteY2" fmla="*/ 6858000 h 6858000"/>
              <a:gd name="connsiteX3" fmla="*/ 0 w 5990492"/>
              <a:gd name="connsiteY3" fmla="*/ 6858000 h 6858000"/>
              <a:gd name="connsiteX4" fmla="*/ 468923 w 5990492"/>
              <a:gd name="connsiteY4" fmla="*/ 2942492 h 6858000"/>
              <a:gd name="connsiteX0" fmla="*/ 468923 w 5990492"/>
              <a:gd name="connsiteY0" fmla="*/ 0 h 3915508"/>
              <a:gd name="connsiteX1" fmla="*/ 2942491 w 5990492"/>
              <a:gd name="connsiteY1" fmla="*/ 0 h 3915508"/>
              <a:gd name="connsiteX2" fmla="*/ 5990492 w 5990492"/>
              <a:gd name="connsiteY2" fmla="*/ 3915508 h 3915508"/>
              <a:gd name="connsiteX3" fmla="*/ 0 w 5990492"/>
              <a:gd name="connsiteY3" fmla="*/ 3915508 h 3915508"/>
              <a:gd name="connsiteX4" fmla="*/ 468923 w 5990492"/>
              <a:gd name="connsiteY4" fmla="*/ 0 h 3915508"/>
              <a:gd name="connsiteX0" fmla="*/ 0 w 5521569"/>
              <a:gd name="connsiteY0" fmla="*/ 0 h 3938954"/>
              <a:gd name="connsiteX1" fmla="*/ 2473568 w 5521569"/>
              <a:gd name="connsiteY1" fmla="*/ 0 h 3938954"/>
              <a:gd name="connsiteX2" fmla="*/ 5521569 w 5521569"/>
              <a:gd name="connsiteY2" fmla="*/ 3915508 h 3938954"/>
              <a:gd name="connsiteX3" fmla="*/ 0 w 5521569"/>
              <a:gd name="connsiteY3" fmla="*/ 3938954 h 3938954"/>
              <a:gd name="connsiteX4" fmla="*/ 0 w 5521569"/>
              <a:gd name="connsiteY4" fmla="*/ 0 h 3938954"/>
              <a:gd name="connsiteX0" fmla="*/ 0 w 4771292"/>
              <a:gd name="connsiteY0" fmla="*/ 0 h 3938954"/>
              <a:gd name="connsiteX1" fmla="*/ 2473568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532184 w 4771292"/>
              <a:gd name="connsiteY1" fmla="*/ 11723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497014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672451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523596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803190"/>
              <a:gd name="connsiteY0" fmla="*/ 0 h 3938954"/>
              <a:gd name="connsiteX1" fmla="*/ 2523596 w 4803190"/>
              <a:gd name="connsiteY1" fmla="*/ 0 h 3938954"/>
              <a:gd name="connsiteX2" fmla="*/ 4803190 w 4803190"/>
              <a:gd name="connsiteY2" fmla="*/ 3937864 h 3938954"/>
              <a:gd name="connsiteX3" fmla="*/ 0 w 4803190"/>
              <a:gd name="connsiteY3" fmla="*/ 3938954 h 3938954"/>
              <a:gd name="connsiteX4" fmla="*/ 0 w 4803190"/>
              <a:gd name="connsiteY4" fmla="*/ 0 h 3938954"/>
              <a:gd name="connsiteX0" fmla="*/ 62 w 4803252"/>
              <a:gd name="connsiteY0" fmla="*/ 0 h 3938954"/>
              <a:gd name="connsiteX1" fmla="*/ 2523658 w 4803252"/>
              <a:gd name="connsiteY1" fmla="*/ 0 h 3938954"/>
              <a:gd name="connsiteX2" fmla="*/ 4803252 w 4803252"/>
              <a:gd name="connsiteY2" fmla="*/ 3937864 h 3938954"/>
              <a:gd name="connsiteX3" fmla="*/ 62 w 4803252"/>
              <a:gd name="connsiteY3" fmla="*/ 3938954 h 3938954"/>
              <a:gd name="connsiteX4" fmla="*/ 41941 w 4803252"/>
              <a:gd name="connsiteY4" fmla="*/ 753412 h 3938954"/>
              <a:gd name="connsiteX5" fmla="*/ 62 w 4803252"/>
              <a:gd name="connsiteY5" fmla="*/ 0 h 3938954"/>
              <a:gd name="connsiteX0" fmla="*/ 81 w 4803271"/>
              <a:gd name="connsiteY0" fmla="*/ 0 h 3938954"/>
              <a:gd name="connsiteX1" fmla="*/ 2523677 w 4803271"/>
              <a:gd name="connsiteY1" fmla="*/ 0 h 3938954"/>
              <a:gd name="connsiteX2" fmla="*/ 4803271 w 4803271"/>
              <a:gd name="connsiteY2" fmla="*/ 3937864 h 3938954"/>
              <a:gd name="connsiteX3" fmla="*/ 81 w 4803271"/>
              <a:gd name="connsiteY3" fmla="*/ 3938954 h 3938954"/>
              <a:gd name="connsiteX4" fmla="*/ 31327 w 4803271"/>
              <a:gd name="connsiteY4" fmla="*/ 1641231 h 3938954"/>
              <a:gd name="connsiteX5" fmla="*/ 81 w 4803271"/>
              <a:gd name="connsiteY5" fmla="*/ 0 h 3938954"/>
              <a:gd name="connsiteX0" fmla="*/ 53244 w 4803271"/>
              <a:gd name="connsiteY0" fmla="*/ 0 h 3944271"/>
              <a:gd name="connsiteX1" fmla="*/ 2523677 w 4803271"/>
              <a:gd name="connsiteY1" fmla="*/ 5317 h 3944271"/>
              <a:gd name="connsiteX2" fmla="*/ 4803271 w 4803271"/>
              <a:gd name="connsiteY2" fmla="*/ 3943181 h 3944271"/>
              <a:gd name="connsiteX3" fmla="*/ 81 w 4803271"/>
              <a:gd name="connsiteY3" fmla="*/ 3944271 h 3944271"/>
              <a:gd name="connsiteX4" fmla="*/ 31327 w 4803271"/>
              <a:gd name="connsiteY4" fmla="*/ 1646548 h 3944271"/>
              <a:gd name="connsiteX5" fmla="*/ 53244 w 4803271"/>
              <a:gd name="connsiteY5" fmla="*/ 0 h 3944271"/>
              <a:gd name="connsiteX0" fmla="*/ 53211 w 4803238"/>
              <a:gd name="connsiteY0" fmla="*/ 0 h 3944271"/>
              <a:gd name="connsiteX1" fmla="*/ 2523644 w 4803238"/>
              <a:gd name="connsiteY1" fmla="*/ 5317 h 3944271"/>
              <a:gd name="connsiteX2" fmla="*/ 4803238 w 4803238"/>
              <a:gd name="connsiteY2" fmla="*/ 3943181 h 3944271"/>
              <a:gd name="connsiteX3" fmla="*/ 48 w 4803238"/>
              <a:gd name="connsiteY3" fmla="*/ 3944271 h 3944271"/>
              <a:gd name="connsiteX4" fmla="*/ 57875 w 4803238"/>
              <a:gd name="connsiteY4" fmla="*/ 1657181 h 3944271"/>
              <a:gd name="connsiteX5" fmla="*/ 53211 w 4803238"/>
              <a:gd name="connsiteY5" fmla="*/ 0 h 3944271"/>
              <a:gd name="connsiteX0" fmla="*/ 53214 w 4803241"/>
              <a:gd name="connsiteY0" fmla="*/ 0 h 3944271"/>
              <a:gd name="connsiteX1" fmla="*/ 2523647 w 4803241"/>
              <a:gd name="connsiteY1" fmla="*/ 5317 h 3944271"/>
              <a:gd name="connsiteX2" fmla="*/ 4803241 w 4803241"/>
              <a:gd name="connsiteY2" fmla="*/ 3943181 h 3944271"/>
              <a:gd name="connsiteX3" fmla="*/ 51 w 4803241"/>
              <a:gd name="connsiteY3" fmla="*/ 3944271 h 3944271"/>
              <a:gd name="connsiteX4" fmla="*/ 57878 w 4803241"/>
              <a:gd name="connsiteY4" fmla="*/ 1657181 h 3944271"/>
              <a:gd name="connsiteX5" fmla="*/ 53214 w 4803241"/>
              <a:gd name="connsiteY5" fmla="*/ 0 h 3944271"/>
              <a:gd name="connsiteX0" fmla="*/ 0 w 4750027"/>
              <a:gd name="connsiteY0" fmla="*/ 0 h 3949587"/>
              <a:gd name="connsiteX1" fmla="*/ 2470433 w 4750027"/>
              <a:gd name="connsiteY1" fmla="*/ 5317 h 3949587"/>
              <a:gd name="connsiteX2" fmla="*/ 4750027 w 4750027"/>
              <a:gd name="connsiteY2" fmla="*/ 3943181 h 3949587"/>
              <a:gd name="connsiteX3" fmla="*/ 1318437 w 4750027"/>
              <a:gd name="connsiteY3" fmla="*/ 3949587 h 3949587"/>
              <a:gd name="connsiteX4" fmla="*/ 4664 w 4750027"/>
              <a:gd name="connsiteY4" fmla="*/ 1657181 h 3949587"/>
              <a:gd name="connsiteX5" fmla="*/ 0 w 4750027"/>
              <a:gd name="connsiteY5" fmla="*/ 0 h 3949587"/>
              <a:gd name="connsiteX0" fmla="*/ 0 w 4750027"/>
              <a:gd name="connsiteY0" fmla="*/ 0 h 3949587"/>
              <a:gd name="connsiteX1" fmla="*/ 2470433 w 4750027"/>
              <a:gd name="connsiteY1" fmla="*/ 5317 h 3949587"/>
              <a:gd name="connsiteX2" fmla="*/ 4750027 w 4750027"/>
              <a:gd name="connsiteY2" fmla="*/ 3943181 h 3949587"/>
              <a:gd name="connsiteX3" fmla="*/ 1318437 w 4750027"/>
              <a:gd name="connsiteY3" fmla="*/ 3949587 h 3949587"/>
              <a:gd name="connsiteX4" fmla="*/ 4664 w 4750027"/>
              <a:gd name="connsiteY4" fmla="*/ 1657181 h 3949587"/>
              <a:gd name="connsiteX5" fmla="*/ 0 w 4750027"/>
              <a:gd name="connsiteY5" fmla="*/ 0 h 3949587"/>
              <a:gd name="connsiteX0" fmla="*/ 0 w 4797873"/>
              <a:gd name="connsiteY0" fmla="*/ 0 h 3953814"/>
              <a:gd name="connsiteX1" fmla="*/ 2470433 w 4797873"/>
              <a:gd name="connsiteY1" fmla="*/ 5317 h 3953814"/>
              <a:gd name="connsiteX2" fmla="*/ 4797873 w 4797873"/>
              <a:gd name="connsiteY2" fmla="*/ 3953814 h 3953814"/>
              <a:gd name="connsiteX3" fmla="*/ 1318437 w 4797873"/>
              <a:gd name="connsiteY3" fmla="*/ 3949587 h 3953814"/>
              <a:gd name="connsiteX4" fmla="*/ 4664 w 4797873"/>
              <a:gd name="connsiteY4" fmla="*/ 1657181 h 3953814"/>
              <a:gd name="connsiteX5" fmla="*/ 0 w 4797873"/>
              <a:gd name="connsiteY5" fmla="*/ 0 h 3953814"/>
              <a:gd name="connsiteX0" fmla="*/ 0 w 4797873"/>
              <a:gd name="connsiteY0" fmla="*/ 0 h 3953814"/>
              <a:gd name="connsiteX1" fmla="*/ 2518280 w 4797873"/>
              <a:gd name="connsiteY1" fmla="*/ 5317 h 3953814"/>
              <a:gd name="connsiteX2" fmla="*/ 4797873 w 4797873"/>
              <a:gd name="connsiteY2" fmla="*/ 3953814 h 3953814"/>
              <a:gd name="connsiteX3" fmla="*/ 1318437 w 4797873"/>
              <a:gd name="connsiteY3" fmla="*/ 3949587 h 3953814"/>
              <a:gd name="connsiteX4" fmla="*/ 4664 w 4797873"/>
              <a:gd name="connsiteY4" fmla="*/ 1657181 h 3953814"/>
              <a:gd name="connsiteX5" fmla="*/ 0 w 4797873"/>
              <a:gd name="connsiteY5" fmla="*/ 0 h 3953814"/>
              <a:gd name="connsiteX0" fmla="*/ 0 w 4797873"/>
              <a:gd name="connsiteY0" fmla="*/ 15948 h 3969762"/>
              <a:gd name="connsiteX1" fmla="*/ 2497015 w 4797873"/>
              <a:gd name="connsiteY1" fmla="*/ 0 h 3969762"/>
              <a:gd name="connsiteX2" fmla="*/ 4797873 w 4797873"/>
              <a:gd name="connsiteY2" fmla="*/ 3969762 h 3969762"/>
              <a:gd name="connsiteX3" fmla="*/ 1318437 w 4797873"/>
              <a:gd name="connsiteY3" fmla="*/ 3965535 h 3969762"/>
              <a:gd name="connsiteX4" fmla="*/ 4664 w 4797873"/>
              <a:gd name="connsiteY4" fmla="*/ 1673129 h 3969762"/>
              <a:gd name="connsiteX5" fmla="*/ 0 w 4797873"/>
              <a:gd name="connsiteY5" fmla="*/ 15948 h 3969762"/>
              <a:gd name="connsiteX0" fmla="*/ 1037 w 4793594"/>
              <a:gd name="connsiteY0" fmla="*/ 0 h 3975079"/>
              <a:gd name="connsiteX1" fmla="*/ 2492736 w 4793594"/>
              <a:gd name="connsiteY1" fmla="*/ 5317 h 3975079"/>
              <a:gd name="connsiteX2" fmla="*/ 4793594 w 4793594"/>
              <a:gd name="connsiteY2" fmla="*/ 3975079 h 3975079"/>
              <a:gd name="connsiteX3" fmla="*/ 1314158 w 4793594"/>
              <a:gd name="connsiteY3" fmla="*/ 3970852 h 3975079"/>
              <a:gd name="connsiteX4" fmla="*/ 385 w 4793594"/>
              <a:gd name="connsiteY4" fmla="*/ 1678446 h 3975079"/>
              <a:gd name="connsiteX5" fmla="*/ 1037 w 4793594"/>
              <a:gd name="connsiteY5" fmla="*/ 0 h 3975079"/>
              <a:gd name="connsiteX0" fmla="*/ 1037 w 4793594"/>
              <a:gd name="connsiteY0" fmla="*/ 0 h 3969763"/>
              <a:gd name="connsiteX1" fmla="*/ 2492736 w 4793594"/>
              <a:gd name="connsiteY1" fmla="*/ 1 h 3969763"/>
              <a:gd name="connsiteX2" fmla="*/ 4793594 w 4793594"/>
              <a:gd name="connsiteY2" fmla="*/ 3969763 h 3969763"/>
              <a:gd name="connsiteX3" fmla="*/ 1314158 w 4793594"/>
              <a:gd name="connsiteY3" fmla="*/ 3965536 h 3969763"/>
              <a:gd name="connsiteX4" fmla="*/ 385 w 4793594"/>
              <a:gd name="connsiteY4" fmla="*/ 1673130 h 3969763"/>
              <a:gd name="connsiteX5" fmla="*/ 1037 w 4793594"/>
              <a:gd name="connsiteY5" fmla="*/ 0 h 3969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93594" h="3969763">
                <a:moveTo>
                  <a:pt x="1037" y="0"/>
                </a:moveTo>
                <a:lnTo>
                  <a:pt x="2492736" y="1"/>
                </a:lnTo>
                <a:lnTo>
                  <a:pt x="4793594" y="3969763"/>
                </a:lnTo>
                <a:lnTo>
                  <a:pt x="1314158" y="3965536"/>
                </a:lnTo>
                <a:cubicBezTo>
                  <a:pt x="1306853" y="3959855"/>
                  <a:pt x="-2942" y="1668178"/>
                  <a:pt x="385" y="1673130"/>
                </a:cubicBezTo>
                <a:cubicBezTo>
                  <a:pt x="-1170" y="1120736"/>
                  <a:pt x="2592" y="552394"/>
                  <a:pt x="1037" y="0"/>
                </a:cubicBezTo>
                <a:close/>
              </a:path>
            </a:pathLst>
          </a:custGeom>
          <a:solidFill>
            <a:schemeClr val="bg1">
              <a:lumMod val="95000"/>
            </a:schemeClr>
          </a:solidFill>
        </p:spPr>
        <p:txBody>
          <a:bodyPr>
            <a:normAutofit/>
          </a:bodyPr>
          <a:lstStyle>
            <a:lvl1pPr marL="0" indent="0">
              <a:buNone/>
              <a:defRPr sz="1500"/>
            </a:lvl1pPr>
          </a:lstStyle>
          <a:p>
            <a:endParaRPr lang="en-US"/>
          </a:p>
        </p:txBody>
      </p:sp>
      <p:pic>
        <p:nvPicPr>
          <p:cNvPr id="3" name="Image 2">
            <a:extLst>
              <a:ext uri="{FF2B5EF4-FFF2-40B4-BE49-F238E27FC236}">
                <a16:creationId xmlns:a16="http://schemas.microsoft.com/office/drawing/2014/main" id="{2EAA1AD9-D799-A04E-8EBC-E9E2A6592FD0}"/>
              </a:ext>
            </a:extLst>
          </p:cNvPr>
          <p:cNvPicPr>
            <a:picLocks noChangeAspect="1"/>
          </p:cNvPicPr>
          <p:nvPr userDrawn="1"/>
        </p:nvPicPr>
        <p:blipFill>
          <a:blip r:embed="rId2"/>
          <a:stretch>
            <a:fillRect/>
          </a:stretch>
        </p:blipFill>
        <p:spPr>
          <a:xfrm>
            <a:off x="9852499" y="1233352"/>
            <a:ext cx="1511368" cy="951602"/>
          </a:xfrm>
          <a:prstGeom prst="rect">
            <a:avLst/>
          </a:prstGeom>
        </p:spPr>
      </p:pic>
    </p:spTree>
    <p:extLst>
      <p:ext uri="{BB962C8B-B14F-4D97-AF65-F5344CB8AC3E}">
        <p14:creationId xmlns:p14="http://schemas.microsoft.com/office/powerpoint/2010/main" val="3449412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Custom Layout">
    <p:spTree>
      <p:nvGrpSpPr>
        <p:cNvPr id="1" name=""/>
        <p:cNvGrpSpPr/>
        <p:nvPr/>
      </p:nvGrpSpPr>
      <p:grpSpPr>
        <a:xfrm>
          <a:off x="0" y="0"/>
          <a:ext cx="0" cy="0"/>
          <a:chOff x="0" y="0"/>
          <a:chExt cx="0" cy="0"/>
        </a:xfrm>
      </p:grpSpPr>
      <p:sp>
        <p:nvSpPr>
          <p:cNvPr id="4" name="Picture Placeholder 7"/>
          <p:cNvSpPr>
            <a:spLocks noGrp="1"/>
          </p:cNvSpPr>
          <p:nvPr>
            <p:ph type="pic" sz="quarter" idx="10"/>
          </p:nvPr>
        </p:nvSpPr>
        <p:spPr>
          <a:xfrm>
            <a:off x="5228493" y="1617787"/>
            <a:ext cx="3540368" cy="5240215"/>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5" name="Title Placeholder 1"/>
          <p:cNvSpPr>
            <a:spLocks noGrp="1"/>
          </p:cNvSpPr>
          <p:nvPr>
            <p:ph type="title" hasCustomPrompt="1"/>
          </p:nvPr>
        </p:nvSpPr>
        <p:spPr>
          <a:xfrm>
            <a:off x="1612901" y="1045586"/>
            <a:ext cx="4248640" cy="2383413"/>
          </a:xfrm>
          <a:prstGeom prst="rect">
            <a:avLst/>
          </a:prstGeom>
        </p:spPr>
        <p:txBody>
          <a:bodyPr vert="horz" lIns="91440" tIns="45720" rIns="91440" bIns="45720" rtlCol="0" anchor="t">
            <a:normAutofit/>
          </a:bodyPr>
          <a:lstStyle>
            <a:lvl1pPr algn="r">
              <a:defRPr sz="3700" b="1">
                <a:solidFill>
                  <a:schemeClr val="tx1"/>
                </a:solidFill>
                <a:latin typeface="Montserrat" panose="02000505000000020004" pitchFamily="2" charset="0"/>
              </a:defRPr>
            </a:lvl1pPr>
          </a:lstStyle>
          <a:p>
            <a:r>
              <a:rPr lang="en-US" dirty="0" err="1"/>
              <a:t>Titre</a:t>
            </a:r>
            <a:r>
              <a:rPr lang="en-US" dirty="0"/>
              <a:t> page</a:t>
            </a:r>
            <a:br>
              <a:rPr lang="en-US" dirty="0"/>
            </a:br>
            <a:r>
              <a:rPr lang="en-US" dirty="0" err="1"/>
              <a:t>intérieure</a:t>
            </a:r>
            <a:br>
              <a:rPr lang="en-US" dirty="0"/>
            </a:br>
            <a:r>
              <a:rPr lang="en-US" dirty="0" err="1"/>
              <a:t>texte</a:t>
            </a:r>
            <a:r>
              <a:rPr lang="en-US" dirty="0"/>
              <a:t> </a:t>
            </a:r>
            <a:br>
              <a:rPr lang="en-US" dirty="0"/>
            </a:br>
            <a:r>
              <a:rPr lang="en-US" dirty="0"/>
              <a:t>et photos</a:t>
            </a:r>
          </a:p>
        </p:txBody>
      </p:sp>
      <p:sp>
        <p:nvSpPr>
          <p:cNvPr id="6" name="Picture Placeholder 7"/>
          <p:cNvSpPr>
            <a:spLocks noGrp="1"/>
          </p:cNvSpPr>
          <p:nvPr>
            <p:ph type="pic" sz="quarter" idx="11"/>
          </p:nvPr>
        </p:nvSpPr>
        <p:spPr>
          <a:xfrm>
            <a:off x="9142478" y="0"/>
            <a:ext cx="2133599" cy="2672860"/>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7" name="Picture Placeholder 7"/>
          <p:cNvSpPr>
            <a:spLocks noGrp="1"/>
          </p:cNvSpPr>
          <p:nvPr>
            <p:ph type="pic" sz="quarter" idx="12"/>
          </p:nvPr>
        </p:nvSpPr>
        <p:spPr>
          <a:xfrm>
            <a:off x="9142478" y="2924907"/>
            <a:ext cx="2133599" cy="2672860"/>
          </a:xfrm>
          <a:prstGeom prst="rect">
            <a:avLst/>
          </a:prstGeom>
          <a:solidFill>
            <a:schemeClr val="bg1">
              <a:lumMod val="95000"/>
            </a:schemeClr>
          </a:solidFill>
        </p:spPr>
        <p:txBody>
          <a:bodyPr>
            <a:normAutofit/>
          </a:bodyPr>
          <a:lstStyle>
            <a:lvl1pPr marL="0" indent="0">
              <a:buNone/>
              <a:defRPr sz="1500"/>
            </a:lvl1pPr>
          </a:lstStyle>
          <a:p>
            <a:endParaRPr lang="en-US"/>
          </a:p>
        </p:txBody>
      </p:sp>
    </p:spTree>
    <p:extLst>
      <p:ext uri="{BB962C8B-B14F-4D97-AF65-F5344CB8AC3E}">
        <p14:creationId xmlns:p14="http://schemas.microsoft.com/office/powerpoint/2010/main" val="126173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4D4E56-CA4C-E748-A0F5-249ABFE85A1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CA0B18-B23C-B648-A48A-10DA9230F75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C3D4D7-A6E2-C646-8B89-5836FB8936C3}"/>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DD90A202-19E7-C847-96A5-C4F0C8B6A7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213CF98-3406-554A-96E6-002EEC83AD02}"/>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7" name="Image 6">
            <a:extLst>
              <a:ext uri="{FF2B5EF4-FFF2-40B4-BE49-F238E27FC236}">
                <a16:creationId xmlns:a16="http://schemas.microsoft.com/office/drawing/2014/main" id="{0F6270FD-EFA4-0B41-9864-3A1590A83F67}"/>
              </a:ext>
            </a:extLst>
          </p:cNvPr>
          <p:cNvPicPr>
            <a:picLocks noChangeAspect="1"/>
          </p:cNvPicPr>
          <p:nvPr userDrawn="1"/>
        </p:nvPicPr>
        <p:blipFill>
          <a:blip r:embed="rId2"/>
          <a:stretch>
            <a:fillRect/>
          </a:stretch>
        </p:blipFill>
        <p:spPr>
          <a:xfrm>
            <a:off x="10833100" y="331787"/>
            <a:ext cx="1041400" cy="698500"/>
          </a:xfrm>
          <a:prstGeom prst="rect">
            <a:avLst/>
          </a:prstGeom>
        </p:spPr>
      </p:pic>
    </p:spTree>
    <p:extLst>
      <p:ext uri="{BB962C8B-B14F-4D97-AF65-F5344CB8AC3E}">
        <p14:creationId xmlns:p14="http://schemas.microsoft.com/office/powerpoint/2010/main" val="31038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91BA8-F802-5B4A-B897-C6C5F8ECEFE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E286FD5-0F69-4B45-9BC6-070DDB172D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F094D49-2EB9-8D4F-97CA-CB59758CB3EC}"/>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89DB5EA2-CBF1-E345-B1FF-D52DF78CA2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023E48-3364-3E4F-96A8-7DEE3E30F000}"/>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7" name="Image 6">
            <a:extLst>
              <a:ext uri="{FF2B5EF4-FFF2-40B4-BE49-F238E27FC236}">
                <a16:creationId xmlns:a16="http://schemas.microsoft.com/office/drawing/2014/main" id="{2EE10108-55AC-CB45-AB94-0FBF5D01AF8D}"/>
              </a:ext>
            </a:extLst>
          </p:cNvPr>
          <p:cNvPicPr>
            <a:picLocks noChangeAspect="1"/>
          </p:cNvPicPr>
          <p:nvPr userDrawn="1"/>
        </p:nvPicPr>
        <p:blipFill>
          <a:blip r:embed="rId2"/>
          <a:stretch>
            <a:fillRect/>
          </a:stretch>
        </p:blipFill>
        <p:spPr>
          <a:xfrm>
            <a:off x="10833100" y="303096"/>
            <a:ext cx="1041400" cy="698500"/>
          </a:xfrm>
          <a:prstGeom prst="rect">
            <a:avLst/>
          </a:prstGeom>
        </p:spPr>
      </p:pic>
    </p:spTree>
    <p:extLst>
      <p:ext uri="{BB962C8B-B14F-4D97-AF65-F5344CB8AC3E}">
        <p14:creationId xmlns:p14="http://schemas.microsoft.com/office/powerpoint/2010/main" val="420330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F8C7D8-DD27-834C-B157-E96D8AAAE5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2E6F86E-FCA0-1949-9567-31CF683CDFC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CD7736C-3B3E-8441-AE30-52D497BE79F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43ABE36-6C87-584E-BFD4-9CC5D122C59C}"/>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6" name="Espace réservé du pied de page 5">
            <a:extLst>
              <a:ext uri="{FF2B5EF4-FFF2-40B4-BE49-F238E27FC236}">
                <a16:creationId xmlns:a16="http://schemas.microsoft.com/office/drawing/2014/main" id="{97A6D5AC-6AC2-8647-B3C5-9EF9CA51C7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C62A837-FC40-544A-8667-CA8EEEB94206}"/>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8" name="Image 7">
            <a:extLst>
              <a:ext uri="{FF2B5EF4-FFF2-40B4-BE49-F238E27FC236}">
                <a16:creationId xmlns:a16="http://schemas.microsoft.com/office/drawing/2014/main" id="{FC970233-4774-2043-9267-B5ED08B7F105}"/>
              </a:ext>
            </a:extLst>
          </p:cNvPr>
          <p:cNvPicPr>
            <a:picLocks noChangeAspect="1"/>
          </p:cNvPicPr>
          <p:nvPr userDrawn="1"/>
        </p:nvPicPr>
        <p:blipFill>
          <a:blip r:embed="rId2"/>
          <a:stretch>
            <a:fillRect/>
          </a:stretch>
        </p:blipFill>
        <p:spPr>
          <a:xfrm>
            <a:off x="10833100" y="253341"/>
            <a:ext cx="1041400" cy="698500"/>
          </a:xfrm>
          <a:prstGeom prst="rect">
            <a:avLst/>
          </a:prstGeom>
        </p:spPr>
      </p:pic>
    </p:spTree>
    <p:extLst>
      <p:ext uri="{BB962C8B-B14F-4D97-AF65-F5344CB8AC3E}">
        <p14:creationId xmlns:p14="http://schemas.microsoft.com/office/powerpoint/2010/main" val="295451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4DD3AD-61B4-1B42-8BB6-98DB2BBD6EC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4033FBF-D6AB-1940-BBB1-1B233108A7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44A138C-7D96-1E4F-A74C-5F83AEB7BE4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8E06372-E788-4A47-B0BA-FB7C49C70D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262155B-353E-B148-A2B8-F20866E0E5C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1FBBB9C-65F6-9A4B-985C-274F8F738A87}"/>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8" name="Espace réservé du pied de page 7">
            <a:extLst>
              <a:ext uri="{FF2B5EF4-FFF2-40B4-BE49-F238E27FC236}">
                <a16:creationId xmlns:a16="http://schemas.microsoft.com/office/drawing/2014/main" id="{F56FBDEC-B28B-154B-AD15-7AF6E511821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D20ACB6-B94B-AC45-B03F-2C3CC7337C3E}"/>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10" name="Image 9">
            <a:extLst>
              <a:ext uri="{FF2B5EF4-FFF2-40B4-BE49-F238E27FC236}">
                <a16:creationId xmlns:a16="http://schemas.microsoft.com/office/drawing/2014/main" id="{1A08AF9E-6ADB-8F48-A8A8-401202A8AFF1}"/>
              </a:ext>
            </a:extLst>
          </p:cNvPr>
          <p:cNvPicPr>
            <a:picLocks noChangeAspect="1"/>
          </p:cNvPicPr>
          <p:nvPr userDrawn="1"/>
        </p:nvPicPr>
        <p:blipFill>
          <a:blip r:embed="rId2"/>
          <a:stretch>
            <a:fillRect/>
          </a:stretch>
        </p:blipFill>
        <p:spPr>
          <a:xfrm>
            <a:off x="10831512" y="279226"/>
            <a:ext cx="1041400" cy="698500"/>
          </a:xfrm>
          <a:prstGeom prst="rect">
            <a:avLst/>
          </a:prstGeom>
        </p:spPr>
      </p:pic>
    </p:spTree>
    <p:extLst>
      <p:ext uri="{BB962C8B-B14F-4D97-AF65-F5344CB8AC3E}">
        <p14:creationId xmlns:p14="http://schemas.microsoft.com/office/powerpoint/2010/main" val="332782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8D7685-479F-4549-B212-334EEFDBB8B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A09080B-7F4D-3E45-80E3-5C6EF86DD4E1}"/>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4" name="Espace réservé du pied de page 3">
            <a:extLst>
              <a:ext uri="{FF2B5EF4-FFF2-40B4-BE49-F238E27FC236}">
                <a16:creationId xmlns:a16="http://schemas.microsoft.com/office/drawing/2014/main" id="{66D4BF0D-2117-8F4F-9833-1734AD10D3E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A295303-4323-434E-9B0D-3A4520CC5FF6}"/>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6" name="Image 5">
            <a:extLst>
              <a:ext uri="{FF2B5EF4-FFF2-40B4-BE49-F238E27FC236}">
                <a16:creationId xmlns:a16="http://schemas.microsoft.com/office/drawing/2014/main" id="{542D0A61-F38F-5347-B6EE-6CDD69F053AA}"/>
              </a:ext>
            </a:extLst>
          </p:cNvPr>
          <p:cNvPicPr>
            <a:picLocks noChangeAspect="1"/>
          </p:cNvPicPr>
          <p:nvPr userDrawn="1"/>
        </p:nvPicPr>
        <p:blipFill>
          <a:blip r:embed="rId2"/>
          <a:stretch>
            <a:fillRect/>
          </a:stretch>
        </p:blipFill>
        <p:spPr>
          <a:xfrm>
            <a:off x="10833100" y="393003"/>
            <a:ext cx="1041400" cy="698500"/>
          </a:xfrm>
          <a:prstGeom prst="rect">
            <a:avLst/>
          </a:prstGeom>
        </p:spPr>
      </p:pic>
    </p:spTree>
    <p:extLst>
      <p:ext uri="{BB962C8B-B14F-4D97-AF65-F5344CB8AC3E}">
        <p14:creationId xmlns:p14="http://schemas.microsoft.com/office/powerpoint/2010/main" val="230514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0117186-AB18-4146-A99F-7567424169CD}"/>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3" name="Espace réservé du pied de page 2">
            <a:extLst>
              <a:ext uri="{FF2B5EF4-FFF2-40B4-BE49-F238E27FC236}">
                <a16:creationId xmlns:a16="http://schemas.microsoft.com/office/drawing/2014/main" id="{F9BB3E28-6E06-9D42-9DF9-A3CC841875A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7EF860F-6974-D84C-A4BA-E031362985F5}"/>
              </a:ext>
            </a:extLst>
          </p:cNvPr>
          <p:cNvSpPr>
            <a:spLocks noGrp="1"/>
          </p:cNvSpPr>
          <p:nvPr>
            <p:ph type="sldNum" sz="quarter" idx="12"/>
          </p:nvPr>
        </p:nvSpPr>
        <p:spPr/>
        <p:txBody>
          <a:bodyPr/>
          <a:lstStyle/>
          <a:p>
            <a:fld id="{96ADEA49-2798-804C-9615-B33EC95BB4DE}" type="slidenum">
              <a:rPr lang="fr-FR" smtClean="0"/>
              <a:t>‹N°›</a:t>
            </a:fld>
            <a:endParaRPr lang="fr-FR"/>
          </a:p>
        </p:txBody>
      </p:sp>
      <p:pic>
        <p:nvPicPr>
          <p:cNvPr id="5" name="Image 4">
            <a:extLst>
              <a:ext uri="{FF2B5EF4-FFF2-40B4-BE49-F238E27FC236}">
                <a16:creationId xmlns:a16="http://schemas.microsoft.com/office/drawing/2014/main" id="{FC75A2EB-C412-5749-8AAD-96AC60FE882F}"/>
              </a:ext>
            </a:extLst>
          </p:cNvPr>
          <p:cNvPicPr>
            <a:picLocks noChangeAspect="1"/>
          </p:cNvPicPr>
          <p:nvPr userDrawn="1"/>
        </p:nvPicPr>
        <p:blipFill>
          <a:blip r:embed="rId2"/>
          <a:stretch>
            <a:fillRect/>
          </a:stretch>
        </p:blipFill>
        <p:spPr>
          <a:xfrm>
            <a:off x="10939036" y="325399"/>
            <a:ext cx="1041400" cy="698500"/>
          </a:xfrm>
          <a:prstGeom prst="rect">
            <a:avLst/>
          </a:prstGeom>
        </p:spPr>
      </p:pic>
    </p:spTree>
    <p:extLst>
      <p:ext uri="{BB962C8B-B14F-4D97-AF65-F5344CB8AC3E}">
        <p14:creationId xmlns:p14="http://schemas.microsoft.com/office/powerpoint/2010/main" val="285511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6B7916-7CAB-664F-AF8E-AD0EB97F448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9EBECA3-5A04-E045-8F10-8F084D5691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B69F9AE-85F6-2D46-8596-7C2A1D4EB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85D8A62-99C2-3F4C-8D33-255D1E29E495}"/>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6" name="Espace réservé du pied de page 5">
            <a:extLst>
              <a:ext uri="{FF2B5EF4-FFF2-40B4-BE49-F238E27FC236}">
                <a16:creationId xmlns:a16="http://schemas.microsoft.com/office/drawing/2014/main" id="{8C5738E8-76C3-B04D-98C2-26F14BAF4C7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89E95B3-FDD2-0D4A-B1AB-03617C0199CE}"/>
              </a:ext>
            </a:extLst>
          </p:cNvPr>
          <p:cNvSpPr>
            <a:spLocks noGrp="1"/>
          </p:cNvSpPr>
          <p:nvPr>
            <p:ph type="sldNum" sz="quarter" idx="12"/>
          </p:nvPr>
        </p:nvSpPr>
        <p:spPr/>
        <p:txBody>
          <a:bodyPr/>
          <a:lstStyle/>
          <a:p>
            <a:fld id="{96ADEA49-2798-804C-9615-B33EC95BB4DE}" type="slidenum">
              <a:rPr lang="fr-FR" smtClean="0"/>
              <a:t>‹N°›</a:t>
            </a:fld>
            <a:endParaRPr lang="fr-FR"/>
          </a:p>
        </p:txBody>
      </p:sp>
    </p:spTree>
    <p:extLst>
      <p:ext uri="{BB962C8B-B14F-4D97-AF65-F5344CB8AC3E}">
        <p14:creationId xmlns:p14="http://schemas.microsoft.com/office/powerpoint/2010/main" val="422744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3D8DFA-7C8B-D540-905F-10BD2FCFD4C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83883F2-5BE2-CC48-9AA7-6CBE11D17A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585BFFE-F098-DA41-9B80-2D38A591C2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267A04-9A15-C842-93D3-5C043B6336D9}"/>
              </a:ext>
            </a:extLst>
          </p:cNvPr>
          <p:cNvSpPr>
            <a:spLocks noGrp="1"/>
          </p:cNvSpPr>
          <p:nvPr>
            <p:ph type="dt" sz="half" idx="10"/>
          </p:nvPr>
        </p:nvSpPr>
        <p:spPr/>
        <p:txBody>
          <a:bodyPr/>
          <a:lstStyle/>
          <a:p>
            <a:fld id="{345E72A7-7CD5-0842-BB2C-B86D38CB46B3}" type="datetimeFigureOut">
              <a:rPr lang="fr-FR" smtClean="0"/>
              <a:t>17/02/2025</a:t>
            </a:fld>
            <a:endParaRPr lang="fr-FR"/>
          </a:p>
        </p:txBody>
      </p:sp>
      <p:sp>
        <p:nvSpPr>
          <p:cNvPr id="6" name="Espace réservé du pied de page 5">
            <a:extLst>
              <a:ext uri="{FF2B5EF4-FFF2-40B4-BE49-F238E27FC236}">
                <a16:creationId xmlns:a16="http://schemas.microsoft.com/office/drawing/2014/main" id="{871A5503-A594-094A-AC9C-50EC859341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65D5EC-B1FE-2249-8293-D32C563F6FBB}"/>
              </a:ext>
            </a:extLst>
          </p:cNvPr>
          <p:cNvSpPr>
            <a:spLocks noGrp="1"/>
          </p:cNvSpPr>
          <p:nvPr>
            <p:ph type="sldNum" sz="quarter" idx="12"/>
          </p:nvPr>
        </p:nvSpPr>
        <p:spPr/>
        <p:txBody>
          <a:bodyPr/>
          <a:lstStyle/>
          <a:p>
            <a:fld id="{96ADEA49-2798-804C-9615-B33EC95BB4DE}" type="slidenum">
              <a:rPr lang="fr-FR" smtClean="0"/>
              <a:t>‹N°›</a:t>
            </a:fld>
            <a:endParaRPr lang="fr-FR"/>
          </a:p>
        </p:txBody>
      </p:sp>
    </p:spTree>
    <p:extLst>
      <p:ext uri="{BB962C8B-B14F-4D97-AF65-F5344CB8AC3E}">
        <p14:creationId xmlns:p14="http://schemas.microsoft.com/office/powerpoint/2010/main" val="263873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E834E77-2E39-1A46-AEEE-84F79A7581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1B9BF49-9252-AF44-9C2E-209955571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3C25D1A-52FA-B441-8C28-E0BD62B67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E72A7-7CD5-0842-BB2C-B86D38CB46B3}" type="datetimeFigureOut">
              <a:rPr lang="fr-FR" smtClean="0"/>
              <a:t>17/02/2025</a:t>
            </a:fld>
            <a:endParaRPr lang="fr-FR"/>
          </a:p>
        </p:txBody>
      </p:sp>
      <p:sp>
        <p:nvSpPr>
          <p:cNvPr id="5" name="Espace réservé du pied de page 4">
            <a:extLst>
              <a:ext uri="{FF2B5EF4-FFF2-40B4-BE49-F238E27FC236}">
                <a16:creationId xmlns:a16="http://schemas.microsoft.com/office/drawing/2014/main" id="{A30753E4-5CF7-A645-923D-B4FE385163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CFC56A9-1551-8E4F-895F-3287B22A13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DEA49-2798-804C-9615-B33EC95BB4DE}" type="slidenum">
              <a:rPr lang="fr-FR" smtClean="0"/>
              <a:t>‹N°›</a:t>
            </a:fld>
            <a:endParaRPr lang="fr-FR"/>
          </a:p>
        </p:txBody>
      </p:sp>
    </p:spTree>
    <p:extLst>
      <p:ext uri="{BB962C8B-B14F-4D97-AF65-F5344CB8AC3E}">
        <p14:creationId xmlns:p14="http://schemas.microsoft.com/office/powerpoint/2010/main" val="237758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intranet.univ-grenoble-alpes.fr/medias/fichier/uga-intra-p-fa-guide-pratique-deplacements-v22-sept-2021_1631796202107-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riangle 2">
            <a:extLst>
              <a:ext uri="{FF2B5EF4-FFF2-40B4-BE49-F238E27FC236}">
                <a16:creationId xmlns:a16="http://schemas.microsoft.com/office/drawing/2014/main" id="{619634E2-7F5B-3D45-AA41-56D17B511669}"/>
              </a:ext>
            </a:extLst>
          </p:cNvPr>
          <p:cNvSpPr/>
          <p:nvPr/>
        </p:nvSpPr>
        <p:spPr>
          <a:xfrm>
            <a:off x="3782312" y="286573"/>
            <a:ext cx="1508965" cy="1300832"/>
          </a:xfrm>
          <a:prstGeom prst="triangle">
            <a:avLst/>
          </a:prstGeom>
          <a:solidFill>
            <a:srgbClr val="EF7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Lato"/>
              <a:ea typeface="+mn-ea"/>
              <a:cs typeface="+mn-cs"/>
            </a:endParaRPr>
          </a:p>
        </p:txBody>
      </p:sp>
      <p:sp>
        <p:nvSpPr>
          <p:cNvPr id="4" name="Triangle 3">
            <a:extLst>
              <a:ext uri="{FF2B5EF4-FFF2-40B4-BE49-F238E27FC236}">
                <a16:creationId xmlns:a16="http://schemas.microsoft.com/office/drawing/2014/main" id="{7884F812-E37F-1841-9EF0-E1B6609A8B34}"/>
              </a:ext>
            </a:extLst>
          </p:cNvPr>
          <p:cNvSpPr/>
          <p:nvPr/>
        </p:nvSpPr>
        <p:spPr>
          <a:xfrm rot="10800000">
            <a:off x="3782312" y="1587405"/>
            <a:ext cx="1508965" cy="1300832"/>
          </a:xfrm>
          <a:prstGeom prst="triangle">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Lato"/>
              <a:ea typeface="+mn-ea"/>
              <a:cs typeface="+mn-cs"/>
            </a:endParaRPr>
          </a:p>
        </p:txBody>
      </p:sp>
      <p:sp>
        <p:nvSpPr>
          <p:cNvPr id="5" name="Triangle 4">
            <a:extLst>
              <a:ext uri="{FF2B5EF4-FFF2-40B4-BE49-F238E27FC236}">
                <a16:creationId xmlns:a16="http://schemas.microsoft.com/office/drawing/2014/main" id="{533957C5-D138-424E-A162-EC0B223AD929}"/>
              </a:ext>
            </a:extLst>
          </p:cNvPr>
          <p:cNvSpPr/>
          <p:nvPr/>
        </p:nvSpPr>
        <p:spPr>
          <a:xfrm rot="10800000">
            <a:off x="3027829" y="2888237"/>
            <a:ext cx="1508965" cy="1300832"/>
          </a:xfrm>
          <a:prstGeom prst="triangle">
            <a:avLst/>
          </a:prstGeom>
          <a:solidFill>
            <a:srgbClr val="EDD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Lato"/>
              <a:ea typeface="+mn-ea"/>
              <a:cs typeface="+mn-cs"/>
            </a:endParaRPr>
          </a:p>
        </p:txBody>
      </p:sp>
      <p:sp>
        <p:nvSpPr>
          <p:cNvPr id="6" name="Triangle 5">
            <a:extLst>
              <a:ext uri="{FF2B5EF4-FFF2-40B4-BE49-F238E27FC236}">
                <a16:creationId xmlns:a16="http://schemas.microsoft.com/office/drawing/2014/main" id="{10169A81-7339-6C4A-A077-E07136C7CAAB}"/>
              </a:ext>
            </a:extLst>
          </p:cNvPr>
          <p:cNvSpPr/>
          <p:nvPr/>
        </p:nvSpPr>
        <p:spPr>
          <a:xfrm rot="10800000">
            <a:off x="4536795" y="2888237"/>
            <a:ext cx="1508965" cy="1300832"/>
          </a:xfrm>
          <a:prstGeom prst="triangle">
            <a:avLst/>
          </a:prstGeom>
          <a:solidFill>
            <a:srgbClr val="858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Lato"/>
              <a:ea typeface="+mn-ea"/>
              <a:cs typeface="+mn-cs"/>
            </a:endParaRPr>
          </a:p>
        </p:txBody>
      </p:sp>
      <p:sp>
        <p:nvSpPr>
          <p:cNvPr id="7" name="Triangle 6">
            <a:extLst>
              <a:ext uri="{FF2B5EF4-FFF2-40B4-BE49-F238E27FC236}">
                <a16:creationId xmlns:a16="http://schemas.microsoft.com/office/drawing/2014/main" id="{397DCDE4-0683-4C49-B2C3-64BA9B63AA6D}"/>
              </a:ext>
            </a:extLst>
          </p:cNvPr>
          <p:cNvSpPr/>
          <p:nvPr/>
        </p:nvSpPr>
        <p:spPr>
          <a:xfrm rot="10800000">
            <a:off x="3782311" y="4189069"/>
            <a:ext cx="1508965" cy="1300832"/>
          </a:xfrm>
          <a:prstGeom prst="triangle">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solidFill>
                <a:effectLst/>
                <a:uLnTx/>
                <a:uFillTx/>
                <a:latin typeface="Lato"/>
                <a:ea typeface="+mn-ea"/>
                <a:cs typeface="+mn-cs"/>
              </a:rPr>
              <a:t> </a:t>
            </a:r>
          </a:p>
        </p:txBody>
      </p:sp>
      <p:sp>
        <p:nvSpPr>
          <p:cNvPr id="8" name="Triangle 7">
            <a:extLst>
              <a:ext uri="{FF2B5EF4-FFF2-40B4-BE49-F238E27FC236}">
                <a16:creationId xmlns:a16="http://schemas.microsoft.com/office/drawing/2014/main" id="{B271F49F-9823-C64E-AD49-64F045186FFB}"/>
              </a:ext>
            </a:extLst>
          </p:cNvPr>
          <p:cNvSpPr/>
          <p:nvPr/>
        </p:nvSpPr>
        <p:spPr>
          <a:xfrm rot="10800000">
            <a:off x="2273347" y="1587405"/>
            <a:ext cx="1508965" cy="130083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Lato"/>
              <a:ea typeface="+mn-ea"/>
              <a:cs typeface="+mn-cs"/>
            </a:endParaRPr>
          </a:p>
        </p:txBody>
      </p:sp>
      <p:sp>
        <p:nvSpPr>
          <p:cNvPr id="11" name="ZoneTexte 10">
            <a:extLst>
              <a:ext uri="{FF2B5EF4-FFF2-40B4-BE49-F238E27FC236}">
                <a16:creationId xmlns:a16="http://schemas.microsoft.com/office/drawing/2014/main" id="{E4AF73A0-E0AB-BB44-BCAE-196AA320CF4A}"/>
              </a:ext>
            </a:extLst>
          </p:cNvPr>
          <p:cNvSpPr txBox="1"/>
          <p:nvPr/>
        </p:nvSpPr>
        <p:spPr>
          <a:xfrm>
            <a:off x="6995507" y="3538653"/>
            <a:ext cx="4519553" cy="1754326"/>
          </a:xfrm>
          <a:prstGeom prst="rect">
            <a:avLst/>
          </a:prstGeom>
          <a:noFill/>
        </p:spPr>
        <p:txBody>
          <a:bodyPr wrap="square" rtlCol="0">
            <a:spAutoFit/>
          </a:bodyPr>
          <a:lstStyle/>
          <a:p>
            <a:pPr lvl="0" algn="r">
              <a:defRPr/>
            </a:pPr>
            <a:r>
              <a:rPr lang="fr-FR" sz="3600" b="1" dirty="0">
                <a:solidFill>
                  <a:prstClr val="white"/>
                </a:solidFill>
                <a:latin typeface="Verdana" panose="020B0604030504040204" pitchFamily="34" charset="0"/>
                <a:ea typeface="Verdana" panose="020B0604030504040204" pitchFamily="34" charset="0"/>
                <a:cs typeface="Verdana" panose="020B0604030504040204" pitchFamily="34" charset="0"/>
              </a:rPr>
              <a:t>Présentation du dispositif</a:t>
            </a:r>
          </a:p>
          <a:p>
            <a:pPr marL="0" marR="0" lvl="0" indent="0" algn="r" defTabSz="914400" rtl="0" eaLnBrk="1" fontAlgn="auto" latinLnBrk="0" hangingPunct="1">
              <a:lnSpc>
                <a:spcPct val="100000"/>
              </a:lnSpc>
              <a:spcBef>
                <a:spcPts val="0"/>
              </a:spcBef>
              <a:spcAft>
                <a:spcPts val="0"/>
              </a:spcAft>
              <a:buClrTx/>
              <a:buSzTx/>
              <a:buFontTx/>
              <a:buNone/>
              <a:tabLst/>
              <a:defRPr/>
            </a:pPr>
            <a:endParaRPr lang="fr-FR" sz="3600" b="1" noProof="0"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A454CC9F-C26B-E049-A481-B0CCACDF9445}"/>
              </a:ext>
            </a:extLst>
          </p:cNvPr>
          <p:cNvSpPr/>
          <p:nvPr/>
        </p:nvSpPr>
        <p:spPr>
          <a:xfrm>
            <a:off x="11224115" y="4876951"/>
            <a:ext cx="290945" cy="45719"/>
          </a:xfrm>
          <a:prstGeom prst="rect">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Lato"/>
              <a:ea typeface="+mn-ea"/>
              <a:cs typeface="+mn-cs"/>
            </a:endParaRPr>
          </a:p>
        </p:txBody>
      </p:sp>
      <p:pic>
        <p:nvPicPr>
          <p:cNvPr id="15" name="Espace réservé pour une image  14">
            <a:extLst>
              <a:ext uri="{FF2B5EF4-FFF2-40B4-BE49-F238E27FC236}">
                <a16:creationId xmlns:a16="http://schemas.microsoft.com/office/drawing/2014/main" id="{71470163-24D4-4C47-BD30-17D3833169DC}"/>
              </a:ext>
            </a:extLst>
          </p:cNvPr>
          <p:cNvPicPr>
            <a:picLocks noGrp="1" noChangeAspect="1"/>
          </p:cNvPicPr>
          <p:nvPr>
            <p:ph type="pic" sz="quarter" idx="11"/>
          </p:nvPr>
        </p:nvPicPr>
        <p:blipFill rotWithShape="1">
          <a:blip r:embed="rId2"/>
          <a:srcRect l="6128" r="30678"/>
          <a:stretch/>
        </p:blipFill>
        <p:spPr>
          <a:xfrm>
            <a:off x="-11647" y="2888237"/>
            <a:ext cx="4793594" cy="3969763"/>
          </a:xfrm>
        </p:spPr>
      </p:pic>
      <p:sp>
        <p:nvSpPr>
          <p:cNvPr id="2" name="Rectangle 1">
            <a:extLst>
              <a:ext uri="{FF2B5EF4-FFF2-40B4-BE49-F238E27FC236}">
                <a16:creationId xmlns:a16="http://schemas.microsoft.com/office/drawing/2014/main" id="{0D5FED7B-6220-4728-A36C-EF797D9C4094}"/>
              </a:ext>
            </a:extLst>
          </p:cNvPr>
          <p:cNvSpPr/>
          <p:nvPr/>
        </p:nvSpPr>
        <p:spPr>
          <a:xfrm>
            <a:off x="7235818" y="4997634"/>
            <a:ext cx="4347665" cy="369332"/>
          </a:xfrm>
          <a:prstGeom prst="rect">
            <a:avLst/>
          </a:prstGeom>
        </p:spPr>
        <p:txBody>
          <a:bodyPr wrap="none">
            <a:spAutoFit/>
          </a:bodyPr>
          <a:lstStyle/>
          <a:p>
            <a:r>
              <a:rPr lang="fr-FR" b="1" dirty="0">
                <a:solidFill>
                  <a:prstClr val="white"/>
                </a:solidFill>
                <a:latin typeface="Verdana" panose="020B0604030504040204" pitchFamily="34" charset="0"/>
                <a:ea typeface="Verdana" panose="020B0604030504040204" pitchFamily="34" charset="0"/>
                <a:cs typeface="Verdana" panose="020B0604030504040204" pitchFamily="34" charset="0"/>
              </a:rPr>
              <a:t>International </a:t>
            </a:r>
            <a:r>
              <a:rPr lang="fr-FR" b="1" dirty="0" err="1">
                <a:solidFill>
                  <a:prstClr val="white"/>
                </a:solidFill>
                <a:latin typeface="Verdana" panose="020B0604030504040204" pitchFamily="34" charset="0"/>
                <a:ea typeface="Verdana" panose="020B0604030504040204" pitchFamily="34" charset="0"/>
                <a:cs typeface="Verdana" panose="020B0604030504040204" pitchFamily="34" charset="0"/>
              </a:rPr>
              <a:t>Research</a:t>
            </a:r>
            <a:r>
              <a:rPr lang="fr-FR" b="1" dirty="0">
                <a:solidFill>
                  <a:prstClr val="white"/>
                </a:solidFill>
                <a:latin typeface="Verdana" panose="020B0604030504040204" pitchFamily="34" charset="0"/>
                <a:ea typeface="Verdana" panose="020B0604030504040204" pitchFamily="34" charset="0"/>
                <a:cs typeface="Verdana" panose="020B0604030504040204" pitchFamily="34" charset="0"/>
              </a:rPr>
              <a:t> Booster </a:t>
            </a:r>
            <a:endParaRPr lang="fr-FR" dirty="0"/>
          </a:p>
        </p:txBody>
      </p:sp>
    </p:spTree>
    <p:extLst>
      <p:ext uri="{BB962C8B-B14F-4D97-AF65-F5344CB8AC3E}">
        <p14:creationId xmlns:p14="http://schemas.microsoft.com/office/powerpoint/2010/main" val="382225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20030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Principaux objectifs</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56984" y="1651393"/>
            <a:ext cx="10864455" cy="5201424"/>
          </a:xfrm>
          <a:prstGeom prst="rect">
            <a:avLst/>
          </a:prstGeom>
        </p:spPr>
        <p:txBody>
          <a:bodyPr wrap="square">
            <a:spAutoFit/>
          </a:bodyPr>
          <a:lstStyle/>
          <a:p>
            <a:r>
              <a:rPr lang="fr-FR" sz="2400" dirty="0">
                <a:latin typeface="Calibri" panose="020F0502020204030204" pitchFamily="34" charset="0"/>
                <a:cs typeface="Calibri" panose="020F0502020204030204" pitchFamily="34" charset="0"/>
              </a:rPr>
              <a:t>Le dispositif </a:t>
            </a:r>
            <a:r>
              <a:rPr lang="fr-FR" sz="2400" b="1" dirty="0">
                <a:latin typeface="Calibri" panose="020F0502020204030204" pitchFamily="34" charset="0"/>
                <a:cs typeface="Calibri" panose="020F0502020204030204" pitchFamily="34" charset="0"/>
              </a:rPr>
              <a:t>International </a:t>
            </a:r>
            <a:r>
              <a:rPr lang="fr-FR" sz="2400" b="1" dirty="0" err="1">
                <a:latin typeface="Calibri" panose="020F0502020204030204" pitchFamily="34" charset="0"/>
                <a:cs typeface="Calibri" panose="020F0502020204030204" pitchFamily="34" charset="0"/>
              </a:rPr>
              <a:t>Research</a:t>
            </a:r>
            <a:r>
              <a:rPr lang="fr-FR" sz="2400" b="1" dirty="0">
                <a:latin typeface="Calibri" panose="020F0502020204030204" pitchFamily="34" charset="0"/>
                <a:cs typeface="Calibri" panose="020F0502020204030204" pitchFamily="34" charset="0"/>
              </a:rPr>
              <a:t> Booster </a:t>
            </a:r>
            <a:r>
              <a:rPr lang="fr-FR" sz="2400" dirty="0">
                <a:latin typeface="Calibri" panose="020F0502020204030204" pitchFamily="34" charset="0"/>
                <a:cs typeface="Calibri" panose="020F0502020204030204" pitchFamily="34" charset="0"/>
              </a:rPr>
              <a:t>est mis en place pour initier ou amplifier les collaborations scientifiques internationales au sein des laboratoires de l’UGA.</a:t>
            </a:r>
          </a:p>
          <a:p>
            <a:r>
              <a:rPr lang="fr-FR" sz="2400" dirty="0">
                <a:latin typeface="Calibri" panose="020F0502020204030204" pitchFamily="34" charset="0"/>
                <a:cs typeface="Calibri" panose="020F0502020204030204" pitchFamily="34" charset="0"/>
              </a:rPr>
              <a:t>Il vient compléter les dispositifs en place permettant de développer les partenariats stratégiques de l’UGA et peut s’articuler avec d’autres dispositifs (invitations de professeurs étrangers, CRCT, manifestations scientifiques, outils de structuration des partenariats internationaux des ONR, etc.)</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Il a pour </a:t>
            </a:r>
            <a:r>
              <a:rPr lang="fr-FR" sz="2400" b="1" dirty="0">
                <a:latin typeface="Calibri" panose="020F0502020204030204" pitchFamily="34" charset="0"/>
                <a:cs typeface="Calibri" panose="020F0502020204030204" pitchFamily="34" charset="0"/>
              </a:rPr>
              <a:t>objectifs</a:t>
            </a:r>
            <a:r>
              <a:rPr lang="fr-FR" sz="2400" dirty="0">
                <a:latin typeface="Calibri" panose="020F0502020204030204" pitchFamily="34" charset="0"/>
                <a:cs typeface="Calibri" panose="020F0502020204030204" pitchFamily="34" charset="0"/>
              </a:rPr>
              <a:t> de </a:t>
            </a:r>
            <a:r>
              <a:rPr lang="fr-FR" sz="2400">
                <a:latin typeface="Calibri" panose="020F0502020204030204" pitchFamily="34" charset="0"/>
                <a:cs typeface="Calibri" panose="020F0502020204030204" pitchFamily="34" charset="0"/>
              </a:rPr>
              <a:t>:   </a:t>
            </a:r>
            <a:endParaRPr lang="fr-FR" sz="2000" b="1" dirty="0">
              <a:latin typeface="Calibri" panose="020F0502020204030204" pitchFamily="34" charset="0"/>
              <a:cs typeface="Calibri" panose="020F0502020204030204" pitchFamily="34" charset="0"/>
            </a:endParaRPr>
          </a:p>
          <a:p>
            <a:pPr marL="800100" lvl="1" indent="-342900">
              <a:buFont typeface="Arial" panose="020B0604020202020204" pitchFamily="34" charset="0"/>
              <a:buChar char="•"/>
            </a:pPr>
            <a:r>
              <a:rPr lang="fr-FR" sz="2400" dirty="0">
                <a:latin typeface="Calibri" panose="020F0502020204030204" pitchFamily="34" charset="0"/>
                <a:cs typeface="Calibri" panose="020F0502020204030204" pitchFamily="34" charset="0"/>
              </a:rPr>
              <a:t>renforcer les partenariats sur les coopérations internationales existantes, </a:t>
            </a:r>
            <a:endParaRPr lang="fr-FR" sz="2400" i="1" dirty="0">
              <a:latin typeface="Calibri" panose="020F0502020204030204" pitchFamily="34" charset="0"/>
              <a:cs typeface="Calibri" panose="020F0502020204030204" pitchFamily="34" charset="0"/>
            </a:endParaRPr>
          </a:p>
          <a:p>
            <a:pPr marL="800100" lvl="1" indent="-342900">
              <a:buFont typeface="Arial" panose="020B0604020202020204" pitchFamily="34" charset="0"/>
              <a:buChar char="•"/>
            </a:pPr>
            <a:r>
              <a:rPr lang="fr-FR" sz="2400" dirty="0">
                <a:latin typeface="Calibri" panose="020F0502020204030204" pitchFamily="34" charset="0"/>
                <a:cs typeface="Calibri" panose="020F0502020204030204" pitchFamily="34" charset="0"/>
              </a:rPr>
              <a:t>initier de nouvelles coopérations internationales, en particulier des partenariats thématiques</a:t>
            </a:r>
          </a:p>
          <a:p>
            <a:pPr marL="800100" lvl="1" indent="-342900">
              <a:buFont typeface="Arial" panose="020B0604020202020204" pitchFamily="34" charset="0"/>
              <a:buChar char="•"/>
            </a:pPr>
            <a:r>
              <a:rPr lang="fr-FR" sz="2400" dirty="0">
                <a:latin typeface="Calibri" panose="020F0502020204030204" pitchFamily="34" charset="0"/>
                <a:cs typeface="Calibri" panose="020F0502020204030204" pitchFamily="34" charset="0"/>
              </a:rPr>
              <a:t>amplifier une dynamique scientifique émergente avec un partenaire international.</a:t>
            </a:r>
          </a:p>
          <a:p>
            <a:endParaRPr lang="fr-FR" sz="2000" b="1" dirty="0">
              <a:latin typeface="Calibri" panose="020F0502020204030204" pitchFamily="34" charset="0"/>
              <a:cs typeface="Calibri" panose="020F0502020204030204" pitchFamily="34" charset="0"/>
            </a:endParaRPr>
          </a:p>
        </p:txBody>
      </p:sp>
      <p:pic>
        <p:nvPicPr>
          <p:cNvPr id="3" name="Image 2">
            <a:extLst>
              <a:ext uri="{FF2B5EF4-FFF2-40B4-BE49-F238E27FC236}">
                <a16:creationId xmlns:a16="http://schemas.microsoft.com/office/drawing/2014/main" id="{3C074EFD-0F84-BD4A-AEC3-189A9ED432F3}"/>
              </a:ext>
            </a:extLst>
          </p:cNvPr>
          <p:cNvPicPr>
            <a:picLocks noChangeAspect="1"/>
          </p:cNvPicPr>
          <p:nvPr/>
        </p:nvPicPr>
        <p:blipFill>
          <a:blip r:embed="rId3"/>
          <a:stretch>
            <a:fillRect/>
          </a:stretch>
        </p:blipFill>
        <p:spPr>
          <a:xfrm>
            <a:off x="10827524" y="334294"/>
            <a:ext cx="1041400" cy="698500"/>
          </a:xfrm>
          <a:prstGeom prst="rect">
            <a:avLst/>
          </a:prstGeom>
        </p:spPr>
      </p:pic>
    </p:spTree>
    <p:extLst>
      <p:ext uri="{BB962C8B-B14F-4D97-AF65-F5344CB8AC3E}">
        <p14:creationId xmlns:p14="http://schemas.microsoft.com/office/powerpoint/2010/main" val="96053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20030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Modalités</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56984" y="1651393"/>
            <a:ext cx="11085172" cy="5262979"/>
          </a:xfrm>
          <a:prstGeom prst="rect">
            <a:avLst/>
          </a:prstGeom>
        </p:spPr>
        <p:txBody>
          <a:bodyPr wrap="square">
            <a:spAutoFit/>
          </a:bodyPr>
          <a:lstStyle/>
          <a:p>
            <a:r>
              <a:rPr lang="fr-FR" sz="2400" b="1" dirty="0">
                <a:solidFill>
                  <a:schemeClr val="accent1"/>
                </a:solidFill>
                <a:latin typeface="Calibri" panose="020F0502020204030204" pitchFamily="34" charset="0"/>
                <a:cs typeface="Calibri" panose="020F0502020204030204" pitchFamily="34" charset="0"/>
              </a:rPr>
              <a:t>Un dispositif au fil de l’eau</a:t>
            </a:r>
          </a:p>
          <a:p>
            <a:pPr marL="342900" indent="-342900">
              <a:buFont typeface="Courier New" panose="02070309020205020404" pitchFamily="49" charset="0"/>
              <a:buChar char="o"/>
            </a:pPr>
            <a:r>
              <a:rPr lang="fr-FR" sz="2000" dirty="0">
                <a:latin typeface="Calibri" panose="020F0502020204030204" pitchFamily="34" charset="0"/>
                <a:cs typeface="Calibri" panose="020F0502020204030204" pitchFamily="34" charset="0"/>
              </a:rPr>
              <a:t>Un formulaire Sphinx en ligne sera ouvert tout au long de l'année pour collecter les demandes des porteurs de projets. </a:t>
            </a:r>
          </a:p>
          <a:p>
            <a:pPr marL="342900" indent="-342900">
              <a:buFont typeface="Courier New" panose="02070309020205020404" pitchFamily="49" charset="0"/>
              <a:buChar char="o"/>
            </a:pPr>
            <a:r>
              <a:rPr lang="fr-FR" sz="2000" dirty="0">
                <a:latin typeface="Calibri" panose="020F0502020204030204" pitchFamily="34" charset="0"/>
                <a:cs typeface="Calibri" panose="020F0502020204030204" pitchFamily="34" charset="0"/>
              </a:rPr>
              <a:t>Une commission d’évaluation se réunira 2 fois dans l’année (mars et novembre 2024) pour évaluer sur les dossiers et proposer une liste de projets à financer au Directoire IDEX.</a:t>
            </a:r>
          </a:p>
          <a:p>
            <a:endParaRPr lang="fr-FR" sz="2400" dirty="0">
              <a:latin typeface="Calibri" panose="020F0502020204030204" pitchFamily="34" charset="0"/>
              <a:cs typeface="Calibri" panose="020F0502020204030204" pitchFamily="34" charset="0"/>
            </a:endParaRPr>
          </a:p>
          <a:p>
            <a:r>
              <a:rPr lang="fr-FR" sz="2400" b="1" dirty="0">
                <a:solidFill>
                  <a:schemeClr val="accent1"/>
                </a:solidFill>
                <a:latin typeface="Calibri" panose="020F0502020204030204" pitchFamily="34" charset="0"/>
                <a:cs typeface="Calibri" panose="020F0502020204030204" pitchFamily="34" charset="0"/>
              </a:rPr>
              <a:t>Un chercheur/un projet</a:t>
            </a:r>
          </a:p>
          <a:p>
            <a:pPr marL="342900" indent="-342900">
              <a:buFont typeface="Courier New" panose="02070309020205020404" pitchFamily="49" charset="0"/>
              <a:buChar char="o"/>
            </a:pPr>
            <a:r>
              <a:rPr lang="fr-FR" sz="2000" dirty="0">
                <a:latin typeface="Calibri" panose="020F0502020204030204" pitchFamily="34" charset="0"/>
                <a:cs typeface="Calibri" panose="020F0502020204030204" pitchFamily="34" charset="0"/>
              </a:rPr>
              <a:t>Le financement sera attribué à un chercheur pour un projet d’une durée de 18 mois.</a:t>
            </a:r>
          </a:p>
          <a:p>
            <a:pPr marL="342900" indent="-342900">
              <a:buFont typeface="Courier New" panose="02070309020205020404" pitchFamily="49" charset="0"/>
              <a:buChar char="o"/>
            </a:pPr>
            <a:r>
              <a:rPr lang="fr-FR" sz="2000" dirty="0">
                <a:latin typeface="Calibri" panose="020F0502020204030204" pitchFamily="34" charset="0"/>
                <a:cs typeface="Calibri" panose="020F0502020204030204" pitchFamily="34" charset="0"/>
              </a:rPr>
              <a:t>Les projets ayant déjà bénéficié d'un autre financement de l'UGA ne pourront prétendre à ce financement  (ex. IRGA volet international).</a:t>
            </a:r>
          </a:p>
          <a:p>
            <a:pPr marL="342900" indent="-342900">
              <a:buFont typeface="Courier New" panose="02070309020205020404" pitchFamily="49" charset="0"/>
              <a:buChar char="o"/>
            </a:pPr>
            <a:endParaRPr lang="fr-FR" sz="2000" dirty="0">
              <a:latin typeface="Calibri" panose="020F0502020204030204" pitchFamily="34" charset="0"/>
              <a:cs typeface="Calibri" panose="020F0502020204030204" pitchFamily="34" charset="0"/>
            </a:endParaRPr>
          </a:p>
          <a:p>
            <a:r>
              <a:rPr lang="fr-FR" sz="2400" b="1" dirty="0">
                <a:solidFill>
                  <a:schemeClr val="accent2"/>
                </a:solidFill>
                <a:latin typeface="Calibri" panose="020F0502020204030204" pitchFamily="34" charset="0"/>
                <a:cs typeface="Calibri" panose="020F0502020204030204" pitchFamily="34" charset="0"/>
              </a:rPr>
              <a:t>Sélection des projets :</a:t>
            </a:r>
            <a:endParaRPr lang="fr-FR" sz="2400" b="1" dirty="0">
              <a:latin typeface="Calibri" panose="020F0502020204030204" pitchFamily="34" charset="0"/>
              <a:cs typeface="Calibri" panose="020F0502020204030204" pitchFamily="34" charset="0"/>
            </a:endParaRPr>
          </a:p>
          <a:p>
            <a:r>
              <a:rPr lang="fr-FR" sz="2000" dirty="0">
                <a:latin typeface="Calibri" panose="020F0502020204030204" pitchFamily="34" charset="0"/>
                <a:cs typeface="Calibri" panose="020F0502020204030204" pitchFamily="34" charset="0"/>
              </a:rPr>
              <a:t>Les dossiers seront étudiés par une commission constituée de membres de la vice-présidence Relations Internationales élargie aux organismes nationaux de recherche qui évaluera les demandes sur une base de critères prédéfinis, puis établira la liste des projets retenus.</a:t>
            </a:r>
          </a:p>
          <a:p>
            <a:endParaRPr lang="fr-FR" sz="2000" dirty="0">
              <a:latin typeface="Calibri" panose="020F0502020204030204" pitchFamily="34" charset="0"/>
              <a:cs typeface="Calibri" panose="020F0502020204030204" pitchFamily="34" charset="0"/>
            </a:endParaRPr>
          </a:p>
        </p:txBody>
      </p:sp>
      <p:pic>
        <p:nvPicPr>
          <p:cNvPr id="3" name="Image 2">
            <a:extLst>
              <a:ext uri="{FF2B5EF4-FFF2-40B4-BE49-F238E27FC236}">
                <a16:creationId xmlns:a16="http://schemas.microsoft.com/office/drawing/2014/main" id="{D72D7DB2-F81C-374B-BABD-E5112C3F80AA}"/>
              </a:ext>
            </a:extLst>
          </p:cNvPr>
          <p:cNvPicPr>
            <a:picLocks noChangeAspect="1"/>
          </p:cNvPicPr>
          <p:nvPr/>
        </p:nvPicPr>
        <p:blipFill>
          <a:blip r:embed="rId3"/>
          <a:stretch>
            <a:fillRect/>
          </a:stretch>
        </p:blipFill>
        <p:spPr>
          <a:xfrm>
            <a:off x="10849827" y="333459"/>
            <a:ext cx="1041400" cy="698500"/>
          </a:xfrm>
          <a:prstGeom prst="rect">
            <a:avLst/>
          </a:prstGeom>
        </p:spPr>
      </p:pic>
    </p:spTree>
    <p:extLst>
      <p:ext uri="{BB962C8B-B14F-4D97-AF65-F5344CB8AC3E}">
        <p14:creationId xmlns:p14="http://schemas.microsoft.com/office/powerpoint/2010/main" val="3994078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20030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Modalités (suite)</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53414" y="1004330"/>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553414" y="1699980"/>
            <a:ext cx="10664713" cy="4093428"/>
          </a:xfrm>
          <a:prstGeom prst="rect">
            <a:avLst/>
          </a:prstGeom>
        </p:spPr>
        <p:txBody>
          <a:bodyPr wrap="square">
            <a:spAutoFit/>
          </a:bodyPr>
          <a:lstStyle/>
          <a:p>
            <a:r>
              <a:rPr lang="fr-FR" sz="2400" b="1" dirty="0">
                <a:solidFill>
                  <a:srgbClr val="FF0000"/>
                </a:solidFill>
                <a:latin typeface="Calibri" panose="020F0502020204030204" pitchFamily="34" charset="0"/>
                <a:cs typeface="Calibri" panose="020F0502020204030204" pitchFamily="34" charset="0"/>
              </a:rPr>
              <a:t>Montant demandé : </a:t>
            </a:r>
            <a:r>
              <a:rPr lang="fr-FR" sz="2400" dirty="0">
                <a:latin typeface="Calibri" panose="020F0502020204030204" pitchFamily="34" charset="0"/>
                <a:cs typeface="Calibri" panose="020F0502020204030204" pitchFamily="34" charset="0"/>
              </a:rPr>
              <a:t>2 000€ min - 10 000 € max</a:t>
            </a:r>
          </a:p>
          <a:p>
            <a:r>
              <a:rPr lang="fr-FR" sz="2400" b="1" dirty="0">
                <a:solidFill>
                  <a:srgbClr val="FF0000"/>
                </a:solidFill>
                <a:latin typeface="Calibri" panose="020F0502020204030204" pitchFamily="34" charset="0"/>
                <a:cs typeface="Calibri" panose="020F0502020204030204" pitchFamily="34" charset="0"/>
              </a:rPr>
              <a:t>Durée d’utilisation des fonds : </a:t>
            </a:r>
            <a:r>
              <a:rPr lang="fr-FR" sz="2400" dirty="0">
                <a:latin typeface="Calibri" panose="020F0502020204030204" pitchFamily="34" charset="0"/>
                <a:cs typeface="Calibri" panose="020F0502020204030204" pitchFamily="34" charset="0"/>
              </a:rPr>
              <a:t>18 mois à partir de la date de reversement</a:t>
            </a:r>
          </a:p>
          <a:p>
            <a:pPr lvl="1"/>
            <a:r>
              <a:rPr lang="fr-FR" sz="2000" b="1" dirty="0">
                <a:latin typeface="Calibri" panose="020F0502020204030204" pitchFamily="34" charset="0"/>
                <a:cs typeface="Calibri" panose="020F0502020204030204" pitchFamily="34" charset="0"/>
              </a:rPr>
              <a:t>Pour une demande avant la commission de mois de mars, le projet sera financé « de mai 2025 à fin octobre 2026 »; </a:t>
            </a:r>
          </a:p>
          <a:p>
            <a:pPr lvl="1"/>
            <a:r>
              <a:rPr lang="fr-FR" sz="2000" b="1" dirty="0">
                <a:latin typeface="Calibri" panose="020F0502020204030204" pitchFamily="34" charset="0"/>
                <a:cs typeface="Calibri" panose="020F0502020204030204" pitchFamily="34" charset="0"/>
              </a:rPr>
              <a:t>Pour une demande avant la commission de mois d’octobre, le projet sera financé « de février 2026 à fin juillet 2027 ».</a:t>
            </a:r>
            <a:endParaRPr lang="fr-FR" sz="3200" dirty="0">
              <a:latin typeface="Calibri" panose="020F0502020204030204" pitchFamily="34" charset="0"/>
              <a:cs typeface="Calibri" panose="020F0502020204030204" pitchFamily="34" charset="0"/>
            </a:endParaRPr>
          </a:p>
          <a:p>
            <a:endParaRPr lang="fr-FR" sz="1400" b="1" dirty="0">
              <a:latin typeface="Calibri" panose="020F0502020204030204" pitchFamily="34" charset="0"/>
              <a:cs typeface="Calibri" panose="020F0502020204030204" pitchFamily="34" charset="0"/>
            </a:endParaRPr>
          </a:p>
          <a:p>
            <a:endParaRPr lang="fr-FR" sz="1400" b="1" dirty="0">
              <a:latin typeface="Calibri" panose="020F0502020204030204" pitchFamily="34" charset="0"/>
              <a:cs typeface="Calibri" panose="020F0502020204030204" pitchFamily="34" charset="0"/>
            </a:endParaRPr>
          </a:p>
          <a:p>
            <a:r>
              <a:rPr lang="fr-FR" sz="2400" b="1" dirty="0">
                <a:solidFill>
                  <a:schemeClr val="accent1"/>
                </a:solidFill>
                <a:latin typeface="Calibri" panose="020F0502020204030204" pitchFamily="34" charset="0"/>
                <a:cs typeface="Calibri" panose="020F0502020204030204" pitchFamily="34" charset="0"/>
              </a:rPr>
              <a:t>Pièces obligatoire à envoyer à </a:t>
            </a:r>
            <a:r>
              <a:rPr lang="fr-FR" b="1" i="1" dirty="0">
                <a:solidFill>
                  <a:schemeClr val="tx2">
                    <a:lumMod val="75000"/>
                  </a:schemeClr>
                </a:solidFill>
                <a:latin typeface="Calibri" panose="020F0502020204030204" pitchFamily="34" charset="0"/>
                <a:cs typeface="Calibri" panose="020F0502020204030204" pitchFamily="34" charset="0"/>
              </a:rPr>
              <a:t>« international-research-booster@univ-grenoble-alpes.fr »</a:t>
            </a:r>
            <a:r>
              <a:rPr lang="fr-FR" sz="2000" b="1" dirty="0">
                <a:solidFill>
                  <a:schemeClr val="accent1"/>
                </a:solidFill>
                <a:latin typeface="Calibri" panose="020F0502020204030204" pitchFamily="34" charset="0"/>
                <a:cs typeface="Calibri" panose="020F0502020204030204" pitchFamily="34" charset="0"/>
              </a:rPr>
              <a:t> </a:t>
            </a:r>
            <a:r>
              <a:rPr lang="fr-FR" sz="2400" b="1" dirty="0">
                <a:solidFill>
                  <a:schemeClr val="accent1"/>
                </a:solidFill>
                <a:latin typeface="Calibri" panose="020F0502020204030204" pitchFamily="34" charset="0"/>
                <a:cs typeface="Calibri" panose="020F0502020204030204" pitchFamily="34" charset="0"/>
              </a:rPr>
              <a:t>:</a:t>
            </a:r>
          </a:p>
          <a:p>
            <a:pPr marL="800100" lvl="1" indent="-342900">
              <a:buFont typeface="Arial" panose="020B0604020202020204" pitchFamily="34" charset="0"/>
              <a:buChar char="•"/>
            </a:pPr>
            <a:r>
              <a:rPr lang="fr-FR" sz="2000" dirty="0">
                <a:latin typeface="Calibri" panose="020F0502020204030204" pitchFamily="34" charset="0"/>
                <a:cs typeface="Calibri" panose="020F0502020204030204" pitchFamily="34" charset="0"/>
              </a:rPr>
              <a:t>Descriptif du projet incluant l’avis du directeur de laboratoire de recherche du porteur</a:t>
            </a:r>
          </a:p>
          <a:p>
            <a:pPr marL="800100" lvl="1" indent="-342900">
              <a:buFont typeface="Arial" panose="020B0604020202020204" pitchFamily="34" charset="0"/>
              <a:buChar char="•"/>
            </a:pPr>
            <a:r>
              <a:rPr lang="fr-FR" sz="2000" dirty="0">
                <a:latin typeface="Calibri" panose="020F0502020204030204" pitchFamily="34" charset="0"/>
                <a:cs typeface="Calibri" panose="020F0502020204030204" pitchFamily="34" charset="0"/>
              </a:rPr>
              <a:t>Lettre d’intention du partenaire international (sans engagement de financement)</a:t>
            </a:r>
          </a:p>
          <a:p>
            <a:pPr marL="800100" lvl="1" indent="-342900">
              <a:buFont typeface="Arial" panose="020B0604020202020204" pitchFamily="34" charset="0"/>
              <a:buChar char="•"/>
            </a:pPr>
            <a:r>
              <a:rPr lang="fr-FR" sz="2000" dirty="0">
                <a:latin typeface="Calibri" panose="020F0502020204030204" pitchFamily="34" charset="0"/>
                <a:cs typeface="Calibri" panose="020F0502020204030204" pitchFamily="34" charset="0"/>
              </a:rPr>
              <a:t>Budget prévisionnel en format Excel avec le détail du co-financement par le partenaire international (si applicable)</a:t>
            </a:r>
          </a:p>
        </p:txBody>
      </p:sp>
      <p:pic>
        <p:nvPicPr>
          <p:cNvPr id="3" name="Image 2">
            <a:extLst>
              <a:ext uri="{FF2B5EF4-FFF2-40B4-BE49-F238E27FC236}">
                <a16:creationId xmlns:a16="http://schemas.microsoft.com/office/drawing/2014/main" id="{DA85100A-81E7-1B40-B53D-A8EDF1654CCA}"/>
              </a:ext>
            </a:extLst>
          </p:cNvPr>
          <p:cNvPicPr>
            <a:picLocks noChangeAspect="1"/>
          </p:cNvPicPr>
          <p:nvPr/>
        </p:nvPicPr>
        <p:blipFill>
          <a:blip r:embed="rId3"/>
          <a:stretch>
            <a:fillRect/>
          </a:stretch>
        </p:blipFill>
        <p:spPr>
          <a:xfrm>
            <a:off x="10872130" y="283658"/>
            <a:ext cx="1041400" cy="698500"/>
          </a:xfrm>
          <a:prstGeom prst="rect">
            <a:avLst/>
          </a:prstGeom>
        </p:spPr>
      </p:pic>
    </p:spTree>
    <p:extLst>
      <p:ext uri="{BB962C8B-B14F-4D97-AF65-F5344CB8AC3E}">
        <p14:creationId xmlns:p14="http://schemas.microsoft.com/office/powerpoint/2010/main" val="209879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31181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Composition du comité d’évaluation</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56984" y="1651393"/>
            <a:ext cx="11085172" cy="3908762"/>
          </a:xfrm>
          <a:prstGeom prst="rect">
            <a:avLst/>
          </a:prstGeom>
        </p:spPr>
        <p:txBody>
          <a:bodyPr wrap="square">
            <a:spAutoFit/>
          </a:bodyPr>
          <a:lstStyle/>
          <a:p>
            <a:r>
              <a:rPr lang="fr-FR" sz="2400" b="1" dirty="0">
                <a:solidFill>
                  <a:schemeClr val="accent2"/>
                </a:solidFill>
                <a:latin typeface="Calibri" panose="020F0502020204030204" pitchFamily="34" charset="0"/>
                <a:cs typeface="Calibri" panose="020F0502020204030204" pitchFamily="34" charset="0"/>
              </a:rPr>
              <a:t>Présidente du comité :  </a:t>
            </a:r>
            <a:r>
              <a:rPr lang="fr-FR" sz="2000" b="1" dirty="0">
                <a:latin typeface="Calibri" panose="020F0502020204030204" pitchFamily="34" charset="0"/>
                <a:cs typeface="Calibri" panose="020F0502020204030204" pitchFamily="34" charset="0"/>
              </a:rPr>
              <a:t>Caroline BERTONECHE, </a:t>
            </a:r>
            <a:r>
              <a:rPr lang="fr-FR" sz="2000" dirty="0">
                <a:latin typeface="Calibri" panose="020F0502020204030204" pitchFamily="34" charset="0"/>
                <a:cs typeface="Calibri" panose="020F0502020204030204" pitchFamily="34" charset="0"/>
              </a:rPr>
              <a:t>la Vice-Présidente en charge des Relations Internationales</a:t>
            </a:r>
          </a:p>
          <a:p>
            <a:endParaRPr lang="fr-FR" sz="2000" dirty="0">
              <a:latin typeface="Calibri" panose="020F0502020204030204" pitchFamily="34" charset="0"/>
              <a:cs typeface="Calibri" panose="020F0502020204030204" pitchFamily="34" charset="0"/>
            </a:endParaRPr>
          </a:p>
          <a:p>
            <a:r>
              <a:rPr lang="fr-FR" sz="2400" b="1" dirty="0">
                <a:solidFill>
                  <a:schemeClr val="accent2"/>
                </a:solidFill>
                <a:latin typeface="Calibri" panose="020F0502020204030204" pitchFamily="34" charset="0"/>
                <a:cs typeface="Calibri" panose="020F0502020204030204" pitchFamily="34" charset="0"/>
              </a:rPr>
              <a:t>Membres du comité : </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Pascale Huyghe</a:t>
            </a:r>
            <a:r>
              <a:rPr lang="fr-FR" sz="2000" dirty="0">
                <a:latin typeface="Calibri" panose="020F0502020204030204" pitchFamily="34" charset="0"/>
                <a:cs typeface="Calibri" panose="020F0502020204030204" pitchFamily="34" charset="0"/>
              </a:rPr>
              <a:t>, adjointe au doyen chargée des relations internationales de la Faculté des Sciences</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Hélène Casalta</a:t>
            </a:r>
            <a:r>
              <a:rPr lang="fr-FR" sz="2000" dirty="0">
                <a:latin typeface="Calibri" panose="020F0502020204030204" pitchFamily="34" charset="0"/>
                <a:cs typeface="Calibri" panose="020F0502020204030204" pitchFamily="34" charset="0"/>
              </a:rPr>
              <a:t>, chargée de mission recherche, partenariats, international, ENSAG-UGA</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Fabien Terpan</a:t>
            </a:r>
            <a:r>
              <a:rPr lang="fr-FR" sz="2000" dirty="0">
                <a:latin typeface="Calibri" panose="020F0502020204030204" pitchFamily="34" charset="0"/>
                <a:cs typeface="Calibri" panose="020F0502020204030204" pitchFamily="34" charset="0"/>
              </a:rPr>
              <a:t>, chargé des relations internationales de Sciences Po Grenoble-UGA</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Nicolas </a:t>
            </a:r>
            <a:r>
              <a:rPr lang="fr-FR" sz="2000" b="1" dirty="0" err="1">
                <a:latin typeface="Calibri" panose="020F0502020204030204" pitchFamily="34" charset="0"/>
                <a:cs typeface="Calibri" panose="020F0502020204030204" pitchFamily="34" charset="0"/>
              </a:rPr>
              <a:t>Lesca</a:t>
            </a:r>
            <a:r>
              <a:rPr lang="fr-FR" sz="2000" dirty="0">
                <a:latin typeface="Calibri" panose="020F0502020204030204" pitchFamily="34" charset="0"/>
                <a:cs typeface="Calibri" panose="020F0502020204030204" pitchFamily="34" charset="0"/>
              </a:rPr>
              <a:t>, chargé des relations internationales de l’EUT</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Francine Papillon</a:t>
            </a:r>
            <a:r>
              <a:rPr lang="fr-FR" sz="2000" dirty="0">
                <a:latin typeface="Calibri" panose="020F0502020204030204" pitchFamily="34" charset="0"/>
                <a:cs typeface="Calibri" panose="020F0502020204030204" pitchFamily="34" charset="0"/>
              </a:rPr>
              <a:t>, représentante du CEA</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Thierry </a:t>
            </a:r>
            <a:r>
              <a:rPr lang="fr-FR" sz="2000" b="1" dirty="0" err="1">
                <a:latin typeface="Calibri" panose="020F0502020204030204" pitchFamily="34" charset="0"/>
                <a:cs typeface="Calibri" panose="020F0502020204030204" pitchFamily="34" charset="0"/>
              </a:rPr>
              <a:t>Faug</a:t>
            </a:r>
            <a:r>
              <a:rPr lang="fr-FR" sz="2000" dirty="0">
                <a:latin typeface="Calibri" panose="020F0502020204030204" pitchFamily="34" charset="0"/>
                <a:cs typeface="Calibri" panose="020F0502020204030204" pitchFamily="34" charset="0"/>
              </a:rPr>
              <a:t>, directeurs des relations internationales, représentant de l’IRSTEA</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Radu </a:t>
            </a:r>
            <a:r>
              <a:rPr lang="fr-FR" sz="2000" b="1" dirty="0" err="1">
                <a:latin typeface="Calibri" panose="020F0502020204030204" pitchFamily="34" charset="0"/>
                <a:cs typeface="Calibri" panose="020F0502020204030204" pitchFamily="34" charset="0"/>
              </a:rPr>
              <a:t>Mateescu</a:t>
            </a:r>
            <a:r>
              <a:rPr lang="fr-FR" sz="2000" dirty="0">
                <a:latin typeface="Calibri" panose="020F0502020204030204" pitchFamily="34" charset="0"/>
                <a:cs typeface="Calibri" panose="020F0502020204030204" pitchFamily="34" charset="0"/>
              </a:rPr>
              <a:t>, représentant de INRIA</a:t>
            </a:r>
          </a:p>
          <a:p>
            <a:pPr marL="342900" indent="-342900">
              <a:buFont typeface="Wingdings" panose="05000000000000000000" pitchFamily="2" charset="2"/>
              <a:buChar char="Ø"/>
            </a:pPr>
            <a:r>
              <a:rPr lang="fr-FR" sz="2000" b="1" dirty="0">
                <a:latin typeface="Calibri" panose="020F0502020204030204" pitchFamily="34" charset="0"/>
                <a:cs typeface="Calibri" panose="020F0502020204030204" pitchFamily="34" charset="0"/>
              </a:rPr>
              <a:t>Pascal Boistard</a:t>
            </a:r>
            <a:r>
              <a:rPr lang="fr-FR" sz="2000" dirty="0">
                <a:latin typeface="Calibri" panose="020F0502020204030204" pitchFamily="34" charset="0"/>
                <a:cs typeface="Calibri" panose="020F0502020204030204" pitchFamily="34" charset="0"/>
              </a:rPr>
              <a:t>, représentant l’INRAE </a:t>
            </a:r>
          </a:p>
        </p:txBody>
      </p:sp>
      <p:pic>
        <p:nvPicPr>
          <p:cNvPr id="3" name="Image 2">
            <a:extLst>
              <a:ext uri="{FF2B5EF4-FFF2-40B4-BE49-F238E27FC236}">
                <a16:creationId xmlns:a16="http://schemas.microsoft.com/office/drawing/2014/main" id="{4E33FE52-EB4F-004F-B317-898B83AA19F7}"/>
              </a:ext>
            </a:extLst>
          </p:cNvPr>
          <p:cNvPicPr>
            <a:picLocks noChangeAspect="1"/>
          </p:cNvPicPr>
          <p:nvPr/>
        </p:nvPicPr>
        <p:blipFill>
          <a:blip r:embed="rId3"/>
          <a:stretch>
            <a:fillRect/>
          </a:stretch>
        </p:blipFill>
        <p:spPr>
          <a:xfrm>
            <a:off x="10894431" y="334294"/>
            <a:ext cx="1041400" cy="698500"/>
          </a:xfrm>
          <a:prstGeom prst="rect">
            <a:avLst/>
          </a:prstGeom>
        </p:spPr>
      </p:pic>
    </p:spTree>
    <p:extLst>
      <p:ext uri="{BB962C8B-B14F-4D97-AF65-F5344CB8AC3E}">
        <p14:creationId xmlns:p14="http://schemas.microsoft.com/office/powerpoint/2010/main" val="992130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31181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Critères d’évaluation</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56984" y="1651393"/>
            <a:ext cx="11085172" cy="5509200"/>
          </a:xfrm>
          <a:prstGeom prst="rect">
            <a:avLst/>
          </a:prstGeom>
        </p:spPr>
        <p:txBody>
          <a:bodyPr wrap="square">
            <a:spAutoFit/>
          </a:bodyPr>
          <a:lstStyle/>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Pertinence scientifique du projet </a:t>
            </a:r>
          </a:p>
          <a:p>
            <a:pPr marL="342900" indent="-342900">
              <a:buFont typeface="Wingdings" pitchFamily="2" charset="2"/>
              <a:buChar char="q"/>
            </a:pPr>
            <a:endParaRPr lang="fr-FR" sz="2400" dirty="0">
              <a:latin typeface="Calibri" panose="020F0502020204030204" pitchFamily="34" charset="0"/>
              <a:cs typeface="Calibri" panose="020F0502020204030204" pitchFamily="34" charset="0"/>
            </a:endParaRPr>
          </a:p>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Justification du  choix du/des partenaire(s) internationaux par rapport aux priorités du laboratoire</a:t>
            </a:r>
          </a:p>
          <a:p>
            <a:pPr marL="342900" indent="-342900">
              <a:buFont typeface="Wingdings" pitchFamily="2" charset="2"/>
              <a:buChar char="q"/>
            </a:pPr>
            <a:endParaRPr lang="fr-FR" sz="2400" dirty="0">
              <a:latin typeface="Calibri" panose="020F0502020204030204" pitchFamily="34" charset="0"/>
              <a:cs typeface="Calibri" panose="020F0502020204030204" pitchFamily="34" charset="0"/>
            </a:endParaRPr>
          </a:p>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Pertinence de la collaboration internationale envisagée au regard de la stratégie internationale de l’UGA</a:t>
            </a:r>
          </a:p>
          <a:p>
            <a:pPr marL="342900" indent="-342900">
              <a:buFont typeface="Wingdings" pitchFamily="2" charset="2"/>
              <a:buChar char="q"/>
            </a:pPr>
            <a:endParaRPr lang="fr-FR" sz="2400" dirty="0">
              <a:latin typeface="Calibri" panose="020F0502020204030204" pitchFamily="34" charset="0"/>
              <a:cs typeface="Calibri" panose="020F0502020204030204" pitchFamily="34" charset="0"/>
            </a:endParaRPr>
          </a:p>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Effet levier pour l’UGA (suites potentielles du projet au-delà du financement obtenu)</a:t>
            </a:r>
          </a:p>
          <a:p>
            <a:pPr marL="342900" indent="-342900">
              <a:buFont typeface="Wingdings" pitchFamily="2" charset="2"/>
              <a:buChar char="q"/>
            </a:pPr>
            <a:endParaRPr lang="fr-FR" sz="2400" dirty="0">
              <a:latin typeface="Calibri" panose="020F0502020204030204" pitchFamily="34" charset="0"/>
              <a:cs typeface="Calibri" panose="020F0502020204030204" pitchFamily="34" charset="0"/>
            </a:endParaRPr>
          </a:p>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Faisabilité du plan d'action proposé dans le délai de 18 mois</a:t>
            </a:r>
          </a:p>
          <a:p>
            <a:pPr marL="342900" indent="-342900">
              <a:buFont typeface="Wingdings" pitchFamily="2" charset="2"/>
              <a:buChar char="q"/>
            </a:pPr>
            <a:endParaRPr lang="fr-FR" sz="2400" dirty="0">
              <a:latin typeface="Calibri" panose="020F0502020204030204" pitchFamily="34" charset="0"/>
              <a:cs typeface="Calibri" panose="020F0502020204030204" pitchFamily="34" charset="0"/>
            </a:endParaRPr>
          </a:p>
          <a:p>
            <a:pPr marL="342900" indent="-342900">
              <a:buFont typeface="Wingdings" pitchFamily="2" charset="2"/>
              <a:buChar char="q"/>
            </a:pPr>
            <a:r>
              <a:rPr lang="fr-FR" sz="2400" dirty="0">
                <a:latin typeface="Calibri" panose="020F0502020204030204" pitchFamily="34" charset="0"/>
                <a:cs typeface="Calibri" panose="020F0502020204030204" pitchFamily="34" charset="0"/>
              </a:rPr>
              <a:t>Cohérence entre le plan d’action proposé et le financement demandé</a:t>
            </a:r>
          </a:p>
          <a:p>
            <a:endParaRPr lang="fr-FR" sz="2000" b="1" dirty="0">
              <a:latin typeface="Calibri" panose="020F0502020204030204" pitchFamily="34" charset="0"/>
              <a:cs typeface="Calibri" panose="020F0502020204030204" pitchFamily="34" charset="0"/>
            </a:endParaRPr>
          </a:p>
          <a:p>
            <a:endParaRPr lang="fr-FR" sz="2000" b="1" dirty="0">
              <a:latin typeface="Calibri" panose="020F0502020204030204" pitchFamily="34" charset="0"/>
              <a:cs typeface="Calibri" panose="020F0502020204030204" pitchFamily="34" charset="0"/>
            </a:endParaRPr>
          </a:p>
        </p:txBody>
      </p:sp>
      <p:pic>
        <p:nvPicPr>
          <p:cNvPr id="3" name="Image 2">
            <a:extLst>
              <a:ext uri="{FF2B5EF4-FFF2-40B4-BE49-F238E27FC236}">
                <a16:creationId xmlns:a16="http://schemas.microsoft.com/office/drawing/2014/main" id="{4E33FE52-EB4F-004F-B317-898B83AA19F7}"/>
              </a:ext>
            </a:extLst>
          </p:cNvPr>
          <p:cNvPicPr>
            <a:picLocks noChangeAspect="1"/>
          </p:cNvPicPr>
          <p:nvPr/>
        </p:nvPicPr>
        <p:blipFill>
          <a:blip r:embed="rId3"/>
          <a:stretch>
            <a:fillRect/>
          </a:stretch>
        </p:blipFill>
        <p:spPr>
          <a:xfrm>
            <a:off x="10894431" y="334294"/>
            <a:ext cx="1041400" cy="698500"/>
          </a:xfrm>
          <a:prstGeom prst="rect">
            <a:avLst/>
          </a:prstGeom>
        </p:spPr>
      </p:pic>
    </p:spTree>
    <p:extLst>
      <p:ext uri="{BB962C8B-B14F-4D97-AF65-F5344CB8AC3E}">
        <p14:creationId xmlns:p14="http://schemas.microsoft.com/office/powerpoint/2010/main" val="258919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20030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Détail des dépenses éligibles</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4" name="Espace réservé du contenu 3">
            <a:extLst>
              <a:ext uri="{FF2B5EF4-FFF2-40B4-BE49-F238E27FC236}">
                <a16:creationId xmlns:a16="http://schemas.microsoft.com/office/drawing/2014/main" id="{B553429A-E788-5043-89F5-53E2C2DCFCA0}"/>
              </a:ext>
            </a:extLst>
          </p:cNvPr>
          <p:cNvSpPr>
            <a:spLocks noGrp="1"/>
          </p:cNvSpPr>
          <p:nvPr>
            <p:ph sz="half" idx="1"/>
          </p:nvPr>
        </p:nvSpPr>
        <p:spPr>
          <a:xfrm>
            <a:off x="838199" y="1474748"/>
            <a:ext cx="6120161" cy="4082360"/>
          </a:xfrm>
          <a:ln>
            <a:solidFill>
              <a:schemeClr val="accent6"/>
            </a:solidFill>
          </a:ln>
        </p:spPr>
        <p:txBody>
          <a:bodyPr>
            <a:noAutofit/>
          </a:bodyPr>
          <a:lstStyle/>
          <a:p>
            <a:pPr marL="0" indent="0">
              <a:spcAft>
                <a:spcPts val="1200"/>
              </a:spcAft>
              <a:buNone/>
            </a:pPr>
            <a:r>
              <a:rPr lang="fr-FR" sz="2400" b="1" dirty="0">
                <a:solidFill>
                  <a:schemeClr val="accent1"/>
                </a:solidFill>
                <a:latin typeface="Calibri" panose="020F0502020204030204" pitchFamily="34" charset="0"/>
                <a:cs typeface="Calibri" panose="020F0502020204030204" pitchFamily="34" charset="0"/>
              </a:rPr>
              <a:t>Dépenses éligibles</a:t>
            </a:r>
          </a:p>
          <a:p>
            <a:pPr lvl="0"/>
            <a:r>
              <a:rPr lang="fr-FR" sz="1800" b="1" dirty="0">
                <a:ea typeface="Verdana" panose="020B0604030504040204" pitchFamily="34" charset="0"/>
                <a:cs typeface="Verdana" panose="020B0604030504040204" pitchFamily="34" charset="0"/>
              </a:rPr>
              <a:t>Frais de mission (</a:t>
            </a:r>
            <a:r>
              <a:rPr lang="fr-FR" sz="1800" b="1" u="sng" dirty="0">
                <a:ea typeface="Verdana" panose="020B0604030504040204" pitchFamily="34" charset="0"/>
                <a:cs typeface="Verdana" panose="020B0604030504040204" pitchFamily="34" charset="0"/>
                <a:hlinkClick r:id="rId3"/>
              </a:rPr>
              <a:t>selon le guide du déplacement UGA</a:t>
            </a:r>
            <a:r>
              <a:rPr lang="fr-FR" sz="1800" b="1" dirty="0">
                <a:ea typeface="Verdana" panose="020B0604030504040204" pitchFamily="34" charset="0"/>
                <a:cs typeface="Verdana" panose="020B0604030504040204" pitchFamily="34" charset="0"/>
              </a:rPr>
              <a:t>) : </a:t>
            </a:r>
            <a:r>
              <a:rPr lang="fr-FR" sz="1800" dirty="0">
                <a:ea typeface="Verdana" panose="020B0604030504040204" pitchFamily="34" charset="0"/>
                <a:cs typeface="Verdana" panose="020B0604030504040204" pitchFamily="34" charset="0"/>
              </a:rPr>
              <a:t>visa ; per diem ; billets A/R ; passeport ; vaccination (spécifique liée au projet)</a:t>
            </a:r>
          </a:p>
          <a:p>
            <a:pPr lvl="0"/>
            <a:r>
              <a:rPr lang="fr-FR" sz="1800" b="1" dirty="0">
                <a:ea typeface="Verdana" panose="020B0604030504040204" pitchFamily="34" charset="0"/>
                <a:cs typeface="Verdana" panose="020B0604030504040204" pitchFamily="34" charset="0"/>
              </a:rPr>
              <a:t>Frais liés à l’organisation de workshops : </a:t>
            </a:r>
            <a:r>
              <a:rPr lang="fr-FR" sz="1800" dirty="0">
                <a:ea typeface="Verdana" panose="020B0604030504040204" pitchFamily="34" charset="0"/>
                <a:cs typeface="Verdana" panose="020B0604030504040204" pitchFamily="34" charset="0"/>
              </a:rPr>
              <a:t>frais de bouche ; frais de mission ; réservation de salle</a:t>
            </a:r>
          </a:p>
          <a:p>
            <a:pPr lvl="0"/>
            <a:r>
              <a:rPr lang="fr-FR" sz="1800" b="1" dirty="0">
                <a:ea typeface="Verdana" panose="020B0604030504040204" pitchFamily="34" charset="0"/>
                <a:cs typeface="Verdana" panose="020B0604030504040204" pitchFamily="34" charset="0"/>
              </a:rPr>
              <a:t>Frais liés à l’accueil de délégations : </a:t>
            </a:r>
            <a:r>
              <a:rPr lang="fr-FR" sz="1800" dirty="0">
                <a:ea typeface="Verdana" panose="020B0604030504040204" pitchFamily="34" charset="0"/>
                <a:cs typeface="Verdana" panose="020B0604030504040204" pitchFamily="34" charset="0"/>
              </a:rPr>
              <a:t>frais de bouche ; frais de mission ; réservation de salle</a:t>
            </a:r>
          </a:p>
          <a:p>
            <a:pPr lvl="0"/>
            <a:r>
              <a:rPr lang="fr-FR" sz="1800" b="1" dirty="0">
                <a:ea typeface="Verdana" panose="020B0604030504040204" pitchFamily="34" charset="0"/>
                <a:cs typeface="Verdana" panose="020B0604030504040204" pitchFamily="34" charset="0"/>
              </a:rPr>
              <a:t>Rémunération de stage </a:t>
            </a:r>
            <a:r>
              <a:rPr lang="fr-FR" sz="1800" dirty="0">
                <a:ea typeface="Verdana" panose="020B0604030504040204" pitchFamily="34" charset="0"/>
                <a:cs typeface="Verdana" panose="020B0604030504040204" pitchFamily="34" charset="0"/>
              </a:rPr>
              <a:t>(max. 560€/ mois)</a:t>
            </a:r>
          </a:p>
          <a:p>
            <a:pPr lvl="0"/>
            <a:r>
              <a:rPr lang="fr-FR" sz="1800" b="1" dirty="0">
                <a:ea typeface="Verdana" panose="020B0604030504040204" pitchFamily="34" charset="0"/>
                <a:cs typeface="Verdana" panose="020B0604030504040204" pitchFamily="34" charset="0"/>
              </a:rPr>
              <a:t>Achat de petit matériel, consommables </a:t>
            </a:r>
          </a:p>
          <a:p>
            <a:pPr lvl="0"/>
            <a:r>
              <a:rPr lang="fr-FR" sz="1800" b="1" dirty="0">
                <a:ea typeface="Verdana" panose="020B0604030504040204" pitchFamily="34" charset="0"/>
                <a:cs typeface="Verdana" panose="020B0604030504040204" pitchFamily="34" charset="0"/>
              </a:rPr>
              <a:t>Participation/contribution à un réseau international thématique </a:t>
            </a:r>
            <a:r>
              <a:rPr lang="fr-FR" sz="1800" dirty="0">
                <a:ea typeface="Verdana" panose="020B0604030504040204" pitchFamily="34" charset="0"/>
                <a:cs typeface="Verdana" panose="020B0604030504040204" pitchFamily="34" charset="0"/>
              </a:rPr>
              <a:t>(hors frais de conférence et de congrès)</a:t>
            </a:r>
          </a:p>
        </p:txBody>
      </p:sp>
      <p:sp>
        <p:nvSpPr>
          <p:cNvPr id="5" name="Espace réservé du contenu 4">
            <a:extLst>
              <a:ext uri="{FF2B5EF4-FFF2-40B4-BE49-F238E27FC236}">
                <a16:creationId xmlns:a16="http://schemas.microsoft.com/office/drawing/2014/main" id="{9261BE77-566C-ED4E-94BC-272BC3352200}"/>
              </a:ext>
            </a:extLst>
          </p:cNvPr>
          <p:cNvSpPr>
            <a:spLocks noGrp="1"/>
          </p:cNvSpPr>
          <p:nvPr>
            <p:ph sz="half" idx="2"/>
          </p:nvPr>
        </p:nvSpPr>
        <p:spPr>
          <a:xfrm>
            <a:off x="7337502" y="1474749"/>
            <a:ext cx="3732575" cy="4082359"/>
          </a:xfrm>
          <a:ln>
            <a:solidFill>
              <a:srgbClr val="FF0000"/>
            </a:solidFill>
          </a:ln>
        </p:spPr>
        <p:txBody>
          <a:bodyPr>
            <a:normAutofit/>
          </a:bodyPr>
          <a:lstStyle/>
          <a:p>
            <a:pPr marL="0" indent="0">
              <a:spcAft>
                <a:spcPts val="1200"/>
              </a:spcAft>
              <a:buNone/>
            </a:pPr>
            <a:r>
              <a:rPr lang="fr-FR" sz="2400" b="1" dirty="0">
                <a:solidFill>
                  <a:schemeClr val="accent1"/>
                </a:solidFill>
                <a:latin typeface="Calibri" panose="020F0502020204030204" pitchFamily="34" charset="0"/>
                <a:cs typeface="Calibri" panose="020F0502020204030204" pitchFamily="34" charset="0"/>
              </a:rPr>
              <a:t>Dépenses inéligibles</a:t>
            </a:r>
          </a:p>
          <a:p>
            <a:pPr lvl="0"/>
            <a:r>
              <a:rPr lang="fr-FR" sz="1800" b="1" dirty="0">
                <a:ea typeface="Verdana" panose="020B0604030504040204" pitchFamily="34" charset="0"/>
              </a:rPr>
              <a:t>Dépenses en masse salariale</a:t>
            </a:r>
          </a:p>
          <a:p>
            <a:pPr lvl="0"/>
            <a:r>
              <a:rPr lang="fr-FR" sz="1800" b="1" dirty="0">
                <a:ea typeface="Verdana" panose="020B0604030504040204" pitchFamily="34" charset="0"/>
              </a:rPr>
              <a:t>Dépenses d’investissement dont matériel informatique</a:t>
            </a:r>
          </a:p>
          <a:p>
            <a:pPr lvl="0"/>
            <a:r>
              <a:rPr lang="fr-FR" sz="1800" b="1" dirty="0">
                <a:ea typeface="Verdana" panose="020B0604030504040204" pitchFamily="34" charset="0"/>
              </a:rPr>
              <a:t>Supplément bagages</a:t>
            </a:r>
          </a:p>
          <a:p>
            <a:pPr lvl="0"/>
            <a:r>
              <a:rPr lang="fr-FR" sz="1800" b="1">
                <a:ea typeface="Verdana" panose="020B0604030504040204" pitchFamily="34" charset="0"/>
              </a:rPr>
              <a:t>Achats personnels</a:t>
            </a:r>
            <a:endParaRPr lang="fr-FR" sz="1800" b="1" dirty="0">
              <a:ea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a:p>
            <a:endParaRPr lang="fr-FR"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766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942AB9E-B0DC-4883-8833-264CDA35B722}"/>
              </a:ext>
            </a:extLst>
          </p:cNvPr>
          <p:cNvSpPr txBox="1">
            <a:spLocks/>
          </p:cNvSpPr>
          <p:nvPr/>
        </p:nvSpPr>
        <p:spPr>
          <a:xfrm>
            <a:off x="436268" y="200308"/>
            <a:ext cx="11085172" cy="966472"/>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a:latin typeface="Verdana" panose="020B0604030504040204" pitchFamily="34" charset="0"/>
                <a:ea typeface="Verdana" panose="020B0604030504040204" pitchFamily="34" charset="0"/>
                <a:cs typeface="Verdana" panose="020B0604030504040204" pitchFamily="34" charset="0"/>
              </a:rPr>
              <a:t>Suivi des projets</a:t>
            </a:r>
          </a:p>
        </p:txBody>
      </p:sp>
      <p:cxnSp>
        <p:nvCxnSpPr>
          <p:cNvPr id="13" name="Straight Connector 4">
            <a:extLst>
              <a:ext uri="{FF2B5EF4-FFF2-40B4-BE49-F238E27FC236}">
                <a16:creationId xmlns:a16="http://schemas.microsoft.com/office/drawing/2014/main" id="{47D2B30C-00F0-4156-904D-6ACB0DEB5941}"/>
              </a:ext>
            </a:extLst>
          </p:cNvPr>
          <p:cNvCxnSpPr>
            <a:cxnSpLocks/>
          </p:cNvCxnSpPr>
          <p:nvPr/>
        </p:nvCxnSpPr>
        <p:spPr>
          <a:xfrm>
            <a:off x="533431" y="1300892"/>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4" name="Espace réservé du contenu 3">
            <a:extLst>
              <a:ext uri="{FF2B5EF4-FFF2-40B4-BE49-F238E27FC236}">
                <a16:creationId xmlns:a16="http://schemas.microsoft.com/office/drawing/2014/main" id="{B553429A-E788-5043-89F5-53E2C2DCFCA0}"/>
              </a:ext>
            </a:extLst>
          </p:cNvPr>
          <p:cNvSpPr>
            <a:spLocks noGrp="1"/>
          </p:cNvSpPr>
          <p:nvPr>
            <p:ph idx="1"/>
          </p:nvPr>
        </p:nvSpPr>
        <p:spPr/>
        <p:txBody>
          <a:bodyPr>
            <a:normAutofit/>
          </a:bodyPr>
          <a:lstStyle/>
          <a:p>
            <a:pPr marL="0" indent="0">
              <a:buNone/>
            </a:pPr>
            <a:r>
              <a:rPr lang="fr-FR" dirty="0"/>
              <a:t>Une fois les actions du projet terminées, le porteur de projet disposera de </a:t>
            </a:r>
            <a:r>
              <a:rPr lang="fr-FR" b="1" dirty="0"/>
              <a:t>trois mois </a:t>
            </a:r>
            <a:r>
              <a:rPr lang="fr-FR" dirty="0"/>
              <a:t>pour envoyer l'état récapitulatif des dépenses ainsi que le bilan financier et un rapport d’activité succinct qui détaillera les actions menées, les résultats obtenus et les suites données au projet.</a:t>
            </a:r>
          </a:p>
          <a:p>
            <a:pPr marL="0" indent="0">
              <a:buNone/>
            </a:pPr>
            <a:endParaRPr lang="fr-FR" dirty="0"/>
          </a:p>
          <a:p>
            <a:pPr marL="0" indent="0">
              <a:buNone/>
            </a:pPr>
            <a:r>
              <a:rPr lang="fr-FR" dirty="0"/>
              <a:t>Un </a:t>
            </a:r>
            <a:r>
              <a:rPr lang="fr-FR" b="1" dirty="0"/>
              <a:t>bilan annuel </a:t>
            </a:r>
            <a:r>
              <a:rPr lang="fr-FR" dirty="0"/>
              <a:t>présentant l’ensemble des projets financés et des réalisations sera  présenté une fois par an en directoire IDEX.</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36447195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763</Words>
  <Application>Microsoft Office PowerPoint</Application>
  <PresentationFormat>Grand écran</PresentationFormat>
  <Paragraphs>87</Paragraphs>
  <Slides>8</Slides>
  <Notes>7</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8</vt:i4>
      </vt:variant>
    </vt:vector>
  </HeadingPairs>
  <TitlesOfParts>
    <vt:vector size="18" baseType="lpstr">
      <vt:lpstr>Arial</vt:lpstr>
      <vt:lpstr>Calibri</vt:lpstr>
      <vt:lpstr>Calibri Light</vt:lpstr>
      <vt:lpstr>Courier New</vt:lpstr>
      <vt:lpstr>Lato</vt:lpstr>
      <vt:lpstr>Montserrat</vt:lpstr>
      <vt:lpstr>Times New Roman</vt:lpstr>
      <vt:lpstr>Verdana</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Karine Samuel</dc:creator>
  <cp:lastModifiedBy>ELVIRA VAN APPELGHEM</cp:lastModifiedBy>
  <cp:revision>33</cp:revision>
  <dcterms:created xsi:type="dcterms:W3CDTF">2022-03-11T10:24:03Z</dcterms:created>
  <dcterms:modified xsi:type="dcterms:W3CDTF">2025-02-17T13:37:02Z</dcterms:modified>
</cp:coreProperties>
</file>