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  <p:sldMasterId id="2147483659" r:id="rId5"/>
    <p:sldMasterId id="2147483661" r:id="rId6"/>
  </p:sldMasterIdLst>
  <p:notesMasterIdLst>
    <p:notesMasterId r:id="rId18"/>
  </p:notesMasterIdLst>
  <p:handoutMasterIdLst>
    <p:handoutMasterId r:id="rId19"/>
  </p:handoutMasterIdLst>
  <p:sldIdLst>
    <p:sldId id="271" r:id="rId7"/>
    <p:sldId id="276" r:id="rId8"/>
    <p:sldId id="274" r:id="rId9"/>
    <p:sldId id="298" r:id="rId10"/>
    <p:sldId id="282" r:id="rId11"/>
    <p:sldId id="283" r:id="rId12"/>
    <p:sldId id="284" r:id="rId13"/>
    <p:sldId id="296" r:id="rId14"/>
    <p:sldId id="289" r:id="rId15"/>
    <p:sldId id="281" r:id="rId16"/>
    <p:sldId id="286" r:id="rId1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2-2" initials="B2-2\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5E"/>
    <a:srgbClr val="F4E9E9"/>
    <a:srgbClr val="DC5A20"/>
    <a:srgbClr val="070A0F"/>
    <a:srgbClr val="6686A2"/>
    <a:srgbClr val="00919D"/>
    <a:srgbClr val="1B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86" autoAdjust="0"/>
    <p:restoredTop sz="94680"/>
  </p:normalViewPr>
  <p:slideViewPr>
    <p:cSldViewPr snapToGrid="0" snapToObjects="1">
      <p:cViewPr>
        <p:scale>
          <a:sx n="118" d="100"/>
          <a:sy n="118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ip-b2-2\DOSSIERS%20COMMUNS\Plan%20licence%202018-2022\2018%20Places%20sup%202-%20retours%20recteurs\Agr&#233;gation%20des%20r&#233;sultats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fer.in.adc.education.fr\MesEspacesPartages\str-dgesip-b2-2\DOSSIERS%20COMMUNS\Plan%20licence%202018-2022\2018%202%20Places%20sup%202-%20retours%20recteurs\Agr&#233;gation%20des%20r&#233;sultat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9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906758603010365E-2"/>
          <c:y val="0.11135554853911278"/>
          <c:w val="0.82122670850487922"/>
          <c:h val="0.78730697875436306"/>
        </c:manualLayout>
      </c:layout>
      <c:pie3DChart>
        <c:varyColors val="1"/>
        <c:ser>
          <c:idx val="0"/>
          <c:order val="0"/>
          <c:explosion val="12"/>
          <c:dLbls>
            <c:dLbl>
              <c:idx val="0"/>
              <c:layout>
                <c:manualLayout>
                  <c:x val="4.6341393785266298E-2"/>
                  <c:y val="-5.30224861156818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5677622705596878E-2"/>
                  <c:y val="5.18978017999402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4.5573393225957853E-2"/>
                  <c:y val="0.1420996660460233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4246025850541996E-3"/>
                  <c:y val="-7.434584165175177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130543199303195E-2"/>
                  <c:y val="-7.0718617834006304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1.1005561041828706E-2"/>
                  <c:y val="-5.310531774614243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BTS*
11%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5150590915314273E-2"/>
                  <c:y val="3.534817563333910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Feuil1!$E$22:$E$27</c:f>
              <c:strCache>
                <c:ptCount val="6"/>
                <c:pt idx="0">
                  <c:v>DEUST</c:v>
                </c:pt>
                <c:pt idx="1">
                  <c:v>DU</c:v>
                </c:pt>
                <c:pt idx="2">
                  <c:v>DUT</c:v>
                </c:pt>
                <c:pt idx="3">
                  <c:v>Licence</c:v>
                </c:pt>
                <c:pt idx="4">
                  <c:v>PACES</c:v>
                </c:pt>
                <c:pt idx="5">
                  <c:v>BTS</c:v>
                </c:pt>
              </c:strCache>
            </c:strRef>
          </c:cat>
          <c:val>
            <c:numRef>
              <c:f>Feuil1!$F$22:$F$27</c:f>
              <c:numCache>
                <c:formatCode>#,##0</c:formatCode>
                <c:ptCount val="6"/>
                <c:pt idx="0">
                  <c:v>371</c:v>
                </c:pt>
                <c:pt idx="1">
                  <c:v>60</c:v>
                </c:pt>
                <c:pt idx="2">
                  <c:v>851</c:v>
                </c:pt>
                <c:pt idx="3">
                  <c:v>14137</c:v>
                </c:pt>
                <c:pt idx="4">
                  <c:v>1726</c:v>
                </c:pt>
                <c:pt idx="5">
                  <c:v>2000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pivotSource>
    <c:name>[Agrégation des résultats v2.xlsx]Synthèses!Tableau croisé dynamique1</c:name>
    <c:fmtId val="79"/>
  </c:pivotSource>
  <c:chart>
    <c:autoTitleDeleted val="1"/>
    <c:pivotFmts>
      <c:pivotFmt>
        <c:idx val="0"/>
        <c:marker>
          <c:symbol val="none"/>
        </c:marker>
      </c:pivotFmt>
      <c:pivotFmt>
        <c:idx val="1"/>
        <c:spPr>
          <a:solidFill>
            <a:schemeClr val="accent2"/>
          </a:solidFill>
        </c:spPr>
      </c:pivotFmt>
      <c:pivotFmt>
        <c:idx val="2"/>
        <c:spPr>
          <a:solidFill>
            <a:schemeClr val="accent2"/>
          </a:solidFill>
        </c:spPr>
      </c:pivotFmt>
      <c:pivotFmt>
        <c:idx val="3"/>
        <c:spPr>
          <a:solidFill>
            <a:schemeClr val="accent2"/>
          </a:solidFill>
        </c:spPr>
      </c:pivotFmt>
      <c:pivotFmt>
        <c:idx val="4"/>
      </c:pivotFmt>
      <c:pivotFmt>
        <c:idx val="5"/>
        <c:spPr>
          <a:solidFill>
            <a:schemeClr val="accent2"/>
          </a:solidFill>
        </c:spPr>
      </c:pivotFmt>
      <c:pivotFmt>
        <c:idx val="6"/>
        <c:marker>
          <c:symbol val="none"/>
        </c:marker>
      </c:pivotFmt>
      <c:pivotFmt>
        <c:idx val="7"/>
        <c:spPr>
          <a:solidFill>
            <a:schemeClr val="accent2"/>
          </a:solidFill>
        </c:spPr>
      </c:pivotFmt>
      <c:pivotFmt>
        <c:idx val="8"/>
        <c:spPr>
          <a:solidFill>
            <a:schemeClr val="accent2"/>
          </a:solidFill>
        </c:spPr>
      </c:pivotFmt>
      <c:pivotFmt>
        <c:idx val="9"/>
        <c:spPr>
          <a:solidFill>
            <a:schemeClr val="accent2"/>
          </a:solidFill>
        </c:spPr>
      </c:pivotFmt>
      <c:pivotFmt>
        <c:idx val="10"/>
        <c:spPr>
          <a:solidFill>
            <a:schemeClr val="accent2"/>
          </a:solidFill>
        </c:spPr>
      </c:pivotFmt>
      <c:pivotFmt>
        <c:idx val="11"/>
        <c:marker>
          <c:symbol val="none"/>
        </c:marker>
      </c:pivotFmt>
      <c:pivotFmt>
        <c:idx val="12"/>
        <c:spPr>
          <a:solidFill>
            <a:schemeClr val="accent2"/>
          </a:solidFill>
        </c:spPr>
      </c:pivotFmt>
      <c:pivotFmt>
        <c:idx val="13"/>
        <c:spPr>
          <a:solidFill>
            <a:schemeClr val="accent2"/>
          </a:solidFill>
        </c:spPr>
      </c:pivotFmt>
      <c:pivotFmt>
        <c:idx val="14"/>
        <c:spPr>
          <a:solidFill>
            <a:schemeClr val="accent2"/>
          </a:solidFill>
        </c:spPr>
      </c:pivotFmt>
      <c:pivotFmt>
        <c:idx val="15"/>
        <c:spPr>
          <a:solidFill>
            <a:schemeClr val="accent2"/>
          </a:solidFill>
        </c:spP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Synthèses!$B$34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/>
              </a:solidFill>
            </c:spPr>
          </c:dPt>
          <c:cat>
            <c:strRef>
              <c:f>Synthèses!$A$35:$A$53</c:f>
              <c:strCache>
                <c:ptCount val="18"/>
                <c:pt idx="0">
                  <c:v>STAPS</c:v>
                </c:pt>
                <c:pt idx="1">
                  <c:v>DROIT</c:v>
                </c:pt>
                <c:pt idx="2">
                  <c:v>ECO &amp; GESTION</c:v>
                </c:pt>
                <c:pt idx="3">
                  <c:v>PACES</c:v>
                </c:pt>
                <c:pt idx="4">
                  <c:v>SHS</c:v>
                </c:pt>
                <c:pt idx="5">
                  <c:v>LANGUES</c:v>
                </c:pt>
                <c:pt idx="6">
                  <c:v>PSYCHOLOGIE</c:v>
                </c:pt>
                <c:pt idx="7">
                  <c:v>ING. / TECHNIQUE</c:v>
                </c:pt>
                <c:pt idx="8">
                  <c:v>INFO / COM</c:v>
                </c:pt>
                <c:pt idx="9">
                  <c:v>SVT</c:v>
                </c:pt>
                <c:pt idx="10">
                  <c:v>LETTRES</c:v>
                </c:pt>
                <c:pt idx="11">
                  <c:v>SCI. EDUCATION</c:v>
                </c:pt>
                <c:pt idx="12">
                  <c:v>AES</c:v>
                </c:pt>
                <c:pt idx="13">
                  <c:v>PHYSIQUE-CHIMIE</c:v>
                </c:pt>
                <c:pt idx="14">
                  <c:v>MATHS</c:v>
                </c:pt>
                <c:pt idx="15">
                  <c:v>ARTS</c:v>
                </c:pt>
                <c:pt idx="16">
                  <c:v>SOCIAL</c:v>
                </c:pt>
                <c:pt idx="17">
                  <c:v>"OUI SI"</c:v>
                </c:pt>
              </c:strCache>
            </c:strRef>
          </c:cat>
          <c:val>
            <c:numRef>
              <c:f>Synthèses!$B$35:$B$53</c:f>
              <c:numCache>
                <c:formatCode>General</c:formatCode>
                <c:ptCount val="18"/>
                <c:pt idx="0">
                  <c:v>3144</c:v>
                </c:pt>
                <c:pt idx="1">
                  <c:v>2157</c:v>
                </c:pt>
                <c:pt idx="2">
                  <c:v>1853</c:v>
                </c:pt>
                <c:pt idx="3">
                  <c:v>1726</c:v>
                </c:pt>
                <c:pt idx="4">
                  <c:v>1604</c:v>
                </c:pt>
                <c:pt idx="5">
                  <c:v>1158</c:v>
                </c:pt>
                <c:pt idx="6">
                  <c:v>1071</c:v>
                </c:pt>
                <c:pt idx="7">
                  <c:v>704</c:v>
                </c:pt>
                <c:pt idx="8">
                  <c:v>630</c:v>
                </c:pt>
                <c:pt idx="9">
                  <c:v>585</c:v>
                </c:pt>
                <c:pt idx="10">
                  <c:v>517</c:v>
                </c:pt>
                <c:pt idx="11">
                  <c:v>465</c:v>
                </c:pt>
                <c:pt idx="12">
                  <c:v>431</c:v>
                </c:pt>
                <c:pt idx="13">
                  <c:v>407</c:v>
                </c:pt>
                <c:pt idx="14">
                  <c:v>296</c:v>
                </c:pt>
                <c:pt idx="15">
                  <c:v>295</c:v>
                </c:pt>
                <c:pt idx="16">
                  <c:v>102</c:v>
                </c:pt>
                <c:pt idx="17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601664"/>
        <c:axId val="167603200"/>
      </c:barChart>
      <c:catAx>
        <c:axId val="167601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67603200"/>
        <c:crosses val="autoZero"/>
        <c:auto val="1"/>
        <c:lblAlgn val="ctr"/>
        <c:lblOffset val="100"/>
        <c:noMultiLvlLbl val="0"/>
      </c:catAx>
      <c:valAx>
        <c:axId val="167603200"/>
        <c:scaling>
          <c:orientation val="minMax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167601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pPr/>
              <a:t>29/03/2018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pPr/>
              <a:t>29/03/2018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3" y="6356350"/>
            <a:ext cx="1108788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298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B4BD3-2E49-EC47-9F1A-078FA64F264D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9753" y="364673"/>
            <a:ext cx="7772400" cy="804624"/>
          </a:xfrm>
        </p:spPr>
        <p:txBody>
          <a:bodyPr anchor="t">
            <a:normAutofit/>
          </a:bodyPr>
          <a:lstStyle>
            <a:lvl1pPr algn="l">
              <a:defRPr sz="3000" b="0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7F49D-1120-E845-AFFF-B94735BC1831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146994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/>
            </a:lvl1pPr>
            <a:lvl2pPr marL="268288" marR="0" indent="-2682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2000"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686A2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1"/>
            <a:r>
              <a:rPr lang="fr-FR" dirty="0" smtClean="0"/>
              <a:t>Deuxième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255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2C30-2C93-B946-8D9E-6F7A30099D67}" type="datetime1">
              <a:rPr lang="fr-FR" smtClean="0"/>
              <a:pPr/>
              <a:t>29/03/2018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39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6601355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660135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DE1D4-F5B7-C940-9F17-25DF72DDD5EE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9292" y="1732829"/>
            <a:ext cx="6885264" cy="147002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665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F5DD-ECC6-604E-8430-34FEC3D75AB2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305548"/>
            <a:ext cx="5229194" cy="365125"/>
          </a:xfrm>
          <a:prstGeom prst="rect">
            <a:avLst/>
          </a:prstGeo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285999"/>
            <a:ext cx="7411514" cy="2455333"/>
          </a:xfrm>
        </p:spPr>
        <p:txBody>
          <a:bodyPr>
            <a:normAutofit/>
          </a:bodyPr>
          <a:lstStyle>
            <a:lvl1pPr>
              <a:defRPr sz="1500"/>
            </a:lvl1pPr>
          </a:lstStyle>
          <a:p>
            <a:r>
              <a:rPr lang="fr-FR" dirty="0" smtClean="0"/>
              <a:t>Contact :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472712" y="6305548"/>
            <a:ext cx="5229194" cy="365125"/>
          </a:xfrm>
          <a:prstGeom prst="rect">
            <a:avLst/>
          </a:prstGeo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126067" cy="365125"/>
          </a:xfrm>
        </p:spPr>
        <p:txBody>
          <a:bodyPr/>
          <a:lstStyle/>
          <a:p>
            <a:fld id="{5EBFF5DD-ECC6-604E-8430-34FEC3D75AB2}" type="datetime1">
              <a:rPr lang="fr-FR" smtClean="0"/>
              <a:pPr/>
              <a:t>29/03/2018</a:t>
            </a:fld>
            <a:endParaRPr lang="fr-FR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9750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4888" y="123283"/>
            <a:ext cx="7772400" cy="1470025"/>
          </a:xfrm>
        </p:spPr>
        <p:txBody>
          <a:bodyPr/>
          <a:lstStyle>
            <a:lvl1pPr>
              <a:defRPr>
                <a:solidFill>
                  <a:srgbClr val="FF665E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4887" y="1623596"/>
            <a:ext cx="7791911" cy="147243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fld id="{48256713-2158-094B-817D-F789E8273871}" type="datetime1">
              <a:rPr lang="fr-FR" smtClean="0"/>
              <a:pPr/>
              <a:t>29/03/2018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65865" y="6305548"/>
            <a:ext cx="502057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1B8ED9"/>
                </a:solidFill>
              </a:rPr>
              <a:t/>
            </a:r>
            <a:br>
              <a:rPr lang="fr-FR" dirty="0" smtClean="0">
                <a:solidFill>
                  <a:srgbClr val="1B8ED9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TITRE DE LA PRÉSENTATION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49851" y="6356350"/>
            <a:ext cx="351529" cy="365125"/>
          </a:xfrm>
        </p:spPr>
        <p:txBody>
          <a:bodyPr/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/>
          </p:nvPr>
        </p:nvSpPr>
        <p:spPr>
          <a:xfrm>
            <a:off x="895350" y="4107391"/>
            <a:ext cx="7791450" cy="1579563"/>
          </a:xfrm>
        </p:spPr>
        <p:txBody>
          <a:bodyPr/>
          <a:lstStyle>
            <a:lvl1pPr>
              <a:defRPr sz="1500"/>
            </a:lvl1pPr>
            <a:lvl2pPr>
              <a:defRPr sz="1400"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5179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147130"/>
            <a:ext cx="7881400" cy="95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9184" y="6356350"/>
            <a:ext cx="10616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fld id="{009A2C30-2C93-B946-8D9E-6F7A30099D67}" type="datetime1">
              <a:rPr lang="fr-FR" smtClean="0"/>
              <a:pPr/>
              <a:t>29/03/2018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5635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Image 11" descr="2017_MEN_SUP_horiz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6" r:id="rId3"/>
    <p:sldLayoutId id="2147483674" r:id="rId4"/>
    <p:sldLayoutId id="2147483672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FF665E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FF665E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FF665E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6" y="1690154"/>
            <a:ext cx="8046514" cy="1533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5212" y="6356350"/>
            <a:ext cx="11347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04040"/>
                </a:solidFill>
              </a:defRPr>
            </a:lvl1pPr>
          </a:lstStyle>
          <a:p>
            <a:fld id="{4C098446-3314-F64E-A24D-604395D5308F}" type="datetime1">
              <a:rPr lang="fr-FR" smtClean="0"/>
              <a:pPr/>
              <a:t>29/03/2018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5635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3" name="Image 12" descr="2017_MEN_SUP_horiz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3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55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FF665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05103" y="274638"/>
            <a:ext cx="77816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05102" y="1844041"/>
            <a:ext cx="7781697" cy="1494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995213" y="6356350"/>
            <a:ext cx="1186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A2B6B-A055-F241-9590-C04F011D4AA8}" type="datetime1">
              <a:rPr lang="fr-FR" smtClean="0"/>
              <a:pPr/>
              <a:t>29/03/2018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5635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FF665E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8967" y="6146185"/>
            <a:ext cx="5178217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6686A2"/>
                </a:solidFill>
              </a:rPr>
              <a:t/>
            </a:r>
            <a:br>
              <a:rPr lang="fr-FR" dirty="0" smtClean="0">
                <a:solidFill>
                  <a:srgbClr val="6686A2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  <p:pic>
        <p:nvPicPr>
          <p:cNvPr id="14" name="Image 13" descr="2017_MEN_SUP_hori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5" y="6188693"/>
            <a:ext cx="1779510" cy="43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665E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ric.piozin@enseignementsup.gouv.fr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9292" y="940839"/>
            <a:ext cx="6885264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Orientation et réussite des étudiants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153912" y="2552700"/>
            <a:ext cx="7596190" cy="1752600"/>
          </a:xfrm>
        </p:spPr>
        <p:txBody>
          <a:bodyPr/>
          <a:lstStyle/>
          <a:p>
            <a:r>
              <a:rPr lang="fr-FR" dirty="0"/>
              <a:t>Présentation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dirty="0"/>
              <a:t>modalités de </a:t>
            </a:r>
            <a:r>
              <a:rPr lang="fr-FR" dirty="0" smtClean="0"/>
              <a:t>financement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205011" y="3755005"/>
            <a:ext cx="5790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r>
              <a:rPr lang="fr-FR" dirty="0" smtClean="0"/>
              <a:t> colloque de l’Association nationale des vice-présidents de conseil d’administration des universités - </a:t>
            </a:r>
            <a:r>
              <a:rPr lang="fr-FR" b="1" dirty="0" smtClean="0"/>
              <a:t>30 mars 2018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4 </a:t>
            </a:r>
            <a:r>
              <a:rPr lang="fr-FR" dirty="0">
                <a:solidFill>
                  <a:schemeClr val="tx1"/>
                </a:solidFill>
              </a:rPr>
              <a:t>- examen des dossiers, </a:t>
            </a:r>
            <a:r>
              <a:rPr lang="fr-FR" dirty="0" smtClean="0">
                <a:solidFill>
                  <a:schemeClr val="tx1"/>
                </a:solidFill>
              </a:rPr>
              <a:t>directeurs des études et </a:t>
            </a:r>
            <a:r>
              <a:rPr lang="fr-FR" dirty="0">
                <a:solidFill>
                  <a:schemeClr val="tx1"/>
                </a:solidFill>
              </a:rPr>
              <a:t>accompagnement pédagogique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endParaRPr lang="fr-FR" sz="2400" dirty="0" smtClean="0"/>
          </a:p>
          <a:p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921131"/>
              </p:ext>
            </p:extLst>
          </p:nvPr>
        </p:nvGraphicFramePr>
        <p:xfrm>
          <a:off x="779070" y="1540095"/>
          <a:ext cx="7444351" cy="3254453"/>
        </p:xfrm>
        <a:graphic>
          <a:graphicData uri="http://schemas.openxmlformats.org/drawingml/2006/table">
            <a:tbl>
              <a:tblPr>
                <a:solidFill>
                  <a:srgbClr val="F4E9E9"/>
                </a:solidFill>
                <a:tableStyleId>{21E4AEA4-8DFA-4A89-87EB-49C32662AFE0}</a:tableStyleId>
              </a:tblPr>
              <a:tblGrid>
                <a:gridCol w="1627891"/>
                <a:gridCol w="1837234"/>
                <a:gridCol w="1518249"/>
                <a:gridCol w="1298768"/>
                <a:gridCol w="1162209"/>
              </a:tblGrid>
              <a:tr h="476499"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</a:t>
                      </a:r>
                      <a:r>
                        <a:rPr lang="fr-FR" sz="14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M€</a:t>
                      </a:r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Objet / calibrage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effectLst/>
                        </a:rPr>
                        <a:t>Critère de répartition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effectLst/>
                        </a:rPr>
                        <a:t>2018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effectLst/>
                        </a:rPr>
                        <a:t>2019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Etude</a:t>
                      </a:r>
                      <a:r>
                        <a:rPr lang="fr-FR" sz="16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des dossiers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Besoin nouveau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dans les filières </a:t>
                      </a:r>
                    </a:p>
                    <a:p>
                      <a:pPr algn="ctr" rtl="0" fontAlgn="ctr"/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 sélectives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u="none" strike="noStrike" dirty="0" smtClean="0">
                          <a:effectLst/>
                        </a:rPr>
                        <a:t>dossiers reçus </a:t>
                      </a:r>
                    </a:p>
                    <a:p>
                      <a:pPr algn="ctr" rtl="0" fontAlgn="ctr"/>
                      <a:r>
                        <a:rPr lang="fr-FR" sz="1400" b="0" u="none" strike="noStrike" dirty="0" smtClean="0">
                          <a:effectLst/>
                        </a:rPr>
                        <a:t>APB 2017 </a:t>
                      </a:r>
                    </a:p>
                    <a:p>
                      <a:pPr algn="ctr" rtl="0" fontAlgn="ctr"/>
                      <a:r>
                        <a:rPr lang="fr-FR" sz="1400" b="0" u="none" strike="noStrike" dirty="0" smtClean="0">
                          <a:effectLst/>
                        </a:rPr>
                        <a:t>(licence,</a:t>
                      </a:r>
                      <a:r>
                        <a:rPr lang="fr-FR" sz="1400" b="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400" b="0" u="none" strike="noStrike" dirty="0" smtClean="0">
                          <a:effectLst/>
                        </a:rPr>
                        <a:t>PACES)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effectLst/>
                        </a:rPr>
                        <a:t>Directeurs </a:t>
                      </a:r>
                      <a:r>
                        <a:rPr lang="fr-FR" sz="1600" b="1" u="none" strike="noStrike" dirty="0" smtClean="0">
                          <a:effectLst/>
                        </a:rPr>
                        <a:t>des études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pour 500 étudiants,</a:t>
                      </a:r>
                      <a:endParaRPr lang="fr-F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déchargé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à 50%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u="none" strike="noStrike" dirty="0">
                          <a:effectLst/>
                        </a:rPr>
                        <a:t>effectifs </a:t>
                      </a:r>
                      <a:r>
                        <a:rPr lang="fr-FR" sz="1400" b="0" u="none" strike="noStrike" dirty="0" smtClean="0">
                          <a:effectLst/>
                        </a:rPr>
                        <a:t>Licence, </a:t>
                      </a:r>
                    </a:p>
                    <a:p>
                      <a:pPr algn="ctr" rtl="0" fontAlgn="ctr"/>
                      <a:r>
                        <a:rPr lang="fr-FR" sz="1400" b="0" u="none" strike="noStrike" dirty="0" smtClean="0">
                          <a:effectLst/>
                        </a:rPr>
                        <a:t>PACES</a:t>
                      </a:r>
                      <a:r>
                        <a:rPr lang="fr-FR" sz="1400" b="0" u="none" strike="noStrike" dirty="0">
                          <a:effectLst/>
                        </a:rPr>
                        <a:t>, </a:t>
                      </a:r>
                      <a:r>
                        <a:rPr lang="fr-FR" sz="1400" b="0" u="none" strike="noStrike" dirty="0" smtClean="0">
                          <a:effectLst/>
                        </a:rPr>
                        <a:t>DEUST, </a:t>
                      </a:r>
                      <a:r>
                        <a:rPr lang="fr-FR" sz="1400" b="0" u="none" strike="noStrike" dirty="0">
                          <a:effectLst/>
                        </a:rPr>
                        <a:t>DUT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>
                          <a:effectLst/>
                        </a:rPr>
                        <a:t>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>
                          <a:effectLst/>
                        </a:rPr>
                        <a:t>3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4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u="none" strike="noStrike" dirty="0">
                          <a:effectLst/>
                        </a:rPr>
                        <a:t>Accompagnement pédagogique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Accompagnement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individuel des étudiants en difficulté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>
                          <a:effectLst/>
                        </a:rPr>
                        <a:t>1,7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0" u="none" strike="noStrike" dirty="0" smtClean="0">
                          <a:effectLst/>
                        </a:rPr>
                        <a:t>5,1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3391">
                <a:tc gridSpan="2">
                  <a:txBody>
                    <a:bodyPr/>
                    <a:lstStyle/>
                    <a:p>
                      <a:pPr algn="r" rtl="0" fontAlgn="ctr"/>
                      <a:endParaRPr lang="fr-FR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</a:t>
                      </a:r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889233" y="5049947"/>
            <a:ext cx="711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1 enveloppe </a:t>
            </a:r>
            <a:r>
              <a:rPr lang="fr-FR" b="1" dirty="0" smtClean="0"/>
              <a:t>globale</a:t>
            </a:r>
            <a:r>
              <a:rPr lang="fr-FR" dirty="0" smtClean="0"/>
              <a:t> et </a:t>
            </a:r>
            <a:r>
              <a:rPr lang="fr-FR" b="1" dirty="0" smtClean="0"/>
              <a:t>fongible </a:t>
            </a:r>
            <a:r>
              <a:rPr lang="fr-FR" dirty="0" smtClean="0"/>
              <a:t>par établissement (plancher de 30k€)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Moyens notifiés par courrier DGESIP du 22 janvier 2018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55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9292" y="681394"/>
            <a:ext cx="6885264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099292" y="2151419"/>
            <a:ext cx="73260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services de la DGESIP restent à votre disposition : </a:t>
            </a:r>
          </a:p>
          <a:p>
            <a:endParaRPr lang="fr-FR" dirty="0" smtClean="0"/>
          </a:p>
          <a:p>
            <a:r>
              <a:rPr lang="fr-FR" b="1" dirty="0" smtClean="0"/>
              <a:t>Eric </a:t>
            </a:r>
            <a:r>
              <a:rPr lang="fr-FR" b="1" dirty="0" err="1" smtClean="0"/>
              <a:t>Piozin</a:t>
            </a:r>
            <a:endParaRPr lang="fr-FR" b="1" dirty="0" smtClean="0"/>
          </a:p>
          <a:p>
            <a:r>
              <a:rPr lang="fr-FR" dirty="0" smtClean="0"/>
              <a:t>Chef du service de la stratégie de contractualisation, du financement et de l’immobilier, </a:t>
            </a:r>
            <a:r>
              <a:rPr lang="fr-FR" dirty="0" smtClean="0">
                <a:hlinkClick r:id="rId2"/>
              </a:rPr>
              <a:t>eric.piozin@enseignementsup.gouv.fr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b="1" dirty="0" smtClean="0"/>
              <a:t>Stéphane </a:t>
            </a:r>
            <a:r>
              <a:rPr lang="fr-FR" b="1" dirty="0" err="1" smtClean="0"/>
              <a:t>Calviac</a:t>
            </a:r>
            <a:endParaRPr lang="fr-FR" b="1" dirty="0"/>
          </a:p>
          <a:p>
            <a:r>
              <a:rPr lang="fr-FR" dirty="0" smtClean="0"/>
              <a:t>Sous-directeur du financement de l’enseignement supérieur, </a:t>
            </a:r>
            <a:r>
              <a:rPr lang="fr-FR" dirty="0" smtClean="0">
                <a:hlinkClick r:id="rId2"/>
              </a:rPr>
              <a:t>stephane.calviac@enseignementsup.gouv.fr</a:t>
            </a:r>
            <a:r>
              <a:rPr lang="fr-FR" dirty="0" smtClean="0"/>
              <a:t>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10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99753" y="1702799"/>
            <a:ext cx="7881400" cy="4398904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Clr>
                <a:srgbClr val="FF665E"/>
              </a:buClr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smtClean="0"/>
              <a:t>1 - </a:t>
            </a:r>
            <a:r>
              <a:rPr lang="fr-FR" sz="2400" dirty="0" smtClean="0">
                <a:solidFill>
                  <a:schemeClr val="tx1"/>
                </a:solidFill>
              </a:rPr>
              <a:t>Près d’1 Md€ sur cinq ans</a:t>
            </a:r>
          </a:p>
          <a:p>
            <a:pPr>
              <a:spcAft>
                <a:spcPts val="600"/>
              </a:spcAft>
              <a:buClr>
                <a:srgbClr val="FF665E"/>
              </a:buClr>
            </a:pPr>
            <a:r>
              <a:rPr lang="fr-FR" sz="2400" dirty="0" smtClean="0"/>
              <a:t> 2 -</a:t>
            </a:r>
            <a:r>
              <a:rPr lang="fr-FR" sz="2400" dirty="0" smtClean="0">
                <a:solidFill>
                  <a:schemeClr val="tx1"/>
                </a:solidFill>
              </a:rPr>
              <a:t> Enveloppe </a:t>
            </a:r>
            <a:r>
              <a:rPr lang="fr-FR" sz="2400" i="1" dirty="0" smtClean="0">
                <a:solidFill>
                  <a:schemeClr val="tx1"/>
                </a:solidFill>
              </a:rPr>
              <a:t>création de places supplémentaires</a:t>
            </a:r>
            <a:endParaRPr lang="fr-FR" sz="2400" i="1" dirty="0">
              <a:solidFill>
                <a:schemeClr val="tx1"/>
              </a:solidFill>
            </a:endParaRPr>
          </a:p>
          <a:p>
            <a:pPr lvl="3">
              <a:spcAft>
                <a:spcPts val="6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Les moyens en masse salariale</a:t>
            </a:r>
          </a:p>
          <a:p>
            <a:pPr lvl="3">
              <a:spcAft>
                <a:spcPts val="2400"/>
              </a:spcAft>
            </a:pPr>
            <a:r>
              <a:rPr lang="fr-FR" sz="1800" dirty="0" smtClean="0">
                <a:solidFill>
                  <a:schemeClr val="tx1"/>
                </a:solidFill>
              </a:rPr>
              <a:t>Les moyens pour l’</a:t>
            </a:r>
            <a:r>
              <a:rPr lang="fr-FR" sz="1800" dirty="0" smtClean="0"/>
              <a:t>i</a:t>
            </a:r>
            <a:r>
              <a:rPr lang="fr-FR" sz="1800" dirty="0" smtClean="0">
                <a:solidFill>
                  <a:schemeClr val="tx1"/>
                </a:solidFill>
              </a:rPr>
              <a:t>nvestissement</a:t>
            </a:r>
          </a:p>
          <a:p>
            <a:pPr>
              <a:spcAft>
                <a:spcPts val="2400"/>
              </a:spcAft>
              <a:buClr>
                <a:srgbClr val="FF665E"/>
              </a:buClr>
            </a:pPr>
            <a:r>
              <a:rPr lang="fr-FR" sz="2400" dirty="0" smtClean="0"/>
              <a:t> 3 - </a:t>
            </a:r>
            <a:r>
              <a:rPr lang="fr-FR" sz="2400" dirty="0" smtClean="0">
                <a:solidFill>
                  <a:schemeClr val="tx1"/>
                </a:solidFill>
              </a:rPr>
              <a:t>Synthèse des créations de places</a:t>
            </a:r>
          </a:p>
          <a:p>
            <a:pPr>
              <a:spcAft>
                <a:spcPts val="2400"/>
              </a:spcAft>
              <a:buClr>
                <a:srgbClr val="FF665E"/>
              </a:buClr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smtClean="0"/>
              <a:t>4 -</a:t>
            </a:r>
            <a:r>
              <a:rPr lang="fr-FR" sz="2400" dirty="0" smtClean="0">
                <a:solidFill>
                  <a:schemeClr val="tx1"/>
                </a:solidFill>
              </a:rPr>
              <a:t> Enveloppe </a:t>
            </a:r>
            <a:r>
              <a:rPr lang="fr-FR" sz="2400" i="1" dirty="0" smtClean="0">
                <a:solidFill>
                  <a:schemeClr val="tx1"/>
                </a:solidFill>
              </a:rPr>
              <a:t>examen des dossiers, directeurs des études et accompagnement pédagogique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60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1 - Près d’1 Md€ </a:t>
            </a:r>
            <a:r>
              <a:rPr lang="fr-FR" dirty="0">
                <a:solidFill>
                  <a:schemeClr val="tx1"/>
                </a:solidFill>
              </a:rPr>
              <a:t>sur cinq </a:t>
            </a:r>
            <a:r>
              <a:rPr lang="fr-FR" dirty="0" smtClean="0">
                <a:solidFill>
                  <a:schemeClr val="tx1"/>
                </a:solidFill>
              </a:rPr>
              <a:t>ans</a:t>
            </a:r>
            <a:endParaRPr lang="fr-FR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804864" y="1471082"/>
            <a:ext cx="8088970" cy="441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FF665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spcAft>
                <a:spcPts val="600"/>
              </a:spcAft>
            </a:pPr>
            <a:endParaRPr lang="fr-FR" sz="2200" dirty="0" smtClean="0"/>
          </a:p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fr-FR" sz="2300" dirty="0" smtClean="0"/>
              <a:t> 500 M€ </a:t>
            </a:r>
            <a:r>
              <a:rPr lang="fr-FR" sz="2300" dirty="0" smtClean="0">
                <a:solidFill>
                  <a:schemeClr val="tx1"/>
                </a:solidFill>
              </a:rPr>
              <a:t>dans le cadre d’un plan de financement interministériel</a:t>
            </a:r>
          </a:p>
          <a:p>
            <a:pPr lvl="3"/>
            <a:r>
              <a:rPr lang="fr-FR" sz="2100" dirty="0" smtClean="0"/>
              <a:t>MESRI</a:t>
            </a:r>
            <a:endParaRPr lang="fr-FR" sz="2100" dirty="0"/>
          </a:p>
          <a:p>
            <a:pPr lvl="3"/>
            <a:r>
              <a:rPr lang="fr-FR" sz="2100" dirty="0" smtClean="0"/>
              <a:t>Ministère de l’éducation nationale : </a:t>
            </a:r>
            <a:r>
              <a:rPr lang="fr-FR" sz="2100" i="1" dirty="0" smtClean="0"/>
              <a:t>au titre des STS</a:t>
            </a:r>
          </a:p>
          <a:p>
            <a:pPr lvl="3"/>
            <a:r>
              <a:rPr lang="fr-FR" sz="2100" dirty="0" smtClean="0"/>
              <a:t>Ministère des sports : </a:t>
            </a:r>
            <a:r>
              <a:rPr lang="fr-FR" sz="2100" i="1" dirty="0" smtClean="0"/>
              <a:t>au titre des CREPS</a:t>
            </a:r>
          </a:p>
          <a:p>
            <a:pPr lvl="3"/>
            <a:endParaRPr lang="fr-FR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fr-FR" sz="2300" dirty="0" smtClean="0"/>
              <a:t> 450 M€ </a:t>
            </a:r>
            <a:r>
              <a:rPr lang="fr-FR" sz="2300" dirty="0" smtClean="0">
                <a:solidFill>
                  <a:schemeClr val="tx1"/>
                </a:solidFill>
              </a:rPr>
              <a:t>de crédits extrabudgétaires dans le cadre du </a:t>
            </a:r>
            <a:r>
              <a:rPr lang="fr-FR" sz="2300" dirty="0" smtClean="0"/>
              <a:t>PIA 3</a:t>
            </a:r>
            <a:r>
              <a:rPr lang="fr-FR" sz="2300" dirty="0" smtClean="0">
                <a:solidFill>
                  <a:schemeClr val="tx1"/>
                </a:solidFill>
              </a:rPr>
              <a:t>, notamment pour le financement des nouveaux cursus universitaires (</a:t>
            </a:r>
            <a:r>
              <a:rPr lang="fr-FR" sz="2300" dirty="0" smtClean="0"/>
              <a:t>NCU</a:t>
            </a:r>
            <a:r>
              <a:rPr lang="fr-FR" sz="2300" dirty="0" smtClean="0">
                <a:solidFill>
                  <a:schemeClr val="tx1"/>
                </a:solidFill>
              </a:rPr>
              <a:t>)</a:t>
            </a:r>
            <a:endParaRPr lang="fr-FR" sz="2300" dirty="0">
              <a:solidFill>
                <a:schemeClr val="tx1"/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92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1 - Près d’1 Md€ </a:t>
            </a:r>
            <a:r>
              <a:rPr lang="fr-FR" dirty="0">
                <a:solidFill>
                  <a:schemeClr val="tx1"/>
                </a:solidFill>
              </a:rPr>
              <a:t>sur cinq </a:t>
            </a:r>
            <a:r>
              <a:rPr lang="fr-FR" dirty="0" smtClean="0">
                <a:solidFill>
                  <a:schemeClr val="tx1"/>
                </a:solidFill>
              </a:rPr>
              <a:t>ans</a:t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rgbClr val="FF665E"/>
                </a:solidFill>
              </a:rPr>
              <a:t>Part MESRI des 500 m€</a:t>
            </a:r>
            <a:endParaRPr lang="fr-FR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texte 5"/>
          <p:cNvSpPr txBox="1">
            <a:spLocks/>
          </p:cNvSpPr>
          <p:nvPr/>
        </p:nvSpPr>
        <p:spPr>
          <a:xfrm>
            <a:off x="804864" y="1471082"/>
            <a:ext cx="8088970" cy="4654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 sz="2000" kern="1200">
                <a:solidFill>
                  <a:srgbClr val="FF665E"/>
                </a:solidFill>
                <a:latin typeface="+mn-lt"/>
                <a:ea typeface="+mn-ea"/>
                <a:cs typeface="+mn-cs"/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 Italic"/>
              <a:buChar char="■"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665E"/>
              </a:buClr>
              <a:buSzTx/>
              <a:buFont typeface="Arial"/>
              <a:buChar char="–"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endParaRPr lang="fr-FR" sz="2300" dirty="0" smtClean="0"/>
          </a:p>
          <a:p>
            <a:pPr>
              <a:lnSpc>
                <a:spcPts val="3000"/>
              </a:lnSpc>
              <a:spcAft>
                <a:spcPts val="1800"/>
              </a:spcAft>
            </a:pPr>
            <a:r>
              <a:rPr lang="fr-FR" sz="2300" dirty="0" smtClean="0"/>
              <a:t> </a:t>
            </a:r>
            <a:r>
              <a:rPr lang="fr-FR" sz="2300" dirty="0" smtClean="0">
                <a:solidFill>
                  <a:schemeClr val="tx1"/>
                </a:solidFill>
              </a:rPr>
              <a:t>Sur la </a:t>
            </a:r>
            <a:r>
              <a:rPr lang="fr-FR" sz="2300" dirty="0" smtClean="0"/>
              <a:t>part MESRI des 500 M€</a:t>
            </a:r>
            <a:r>
              <a:rPr lang="fr-FR" sz="2300" dirty="0" smtClean="0">
                <a:solidFill>
                  <a:schemeClr val="tx1"/>
                </a:solidFill>
              </a:rPr>
              <a:t>, deux actions sont menées :</a:t>
            </a:r>
            <a:endParaRPr lang="fr-FR" sz="9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3000"/>
              </a:lnSpc>
              <a:spcAft>
                <a:spcPts val="1800"/>
              </a:spcAft>
              <a:buNone/>
            </a:pPr>
            <a:r>
              <a:rPr lang="fr-FR" sz="2300" dirty="0" smtClean="0">
                <a:solidFill>
                  <a:schemeClr val="tx1"/>
                </a:solidFill>
              </a:rPr>
              <a:t>1) La création de </a:t>
            </a:r>
            <a:r>
              <a:rPr lang="fr-FR" sz="2300" dirty="0" smtClean="0"/>
              <a:t>places supplémentaires</a:t>
            </a:r>
            <a:r>
              <a:rPr lang="fr-FR" sz="2300" dirty="0">
                <a:solidFill>
                  <a:schemeClr val="tx1"/>
                </a:solidFill>
              </a:rPr>
              <a:t> </a:t>
            </a:r>
            <a:r>
              <a:rPr lang="fr-FR" sz="2300" dirty="0" smtClean="0">
                <a:solidFill>
                  <a:schemeClr val="tx1"/>
                </a:solidFill>
              </a:rPr>
              <a:t>(19,5 M€ en 2018)</a:t>
            </a:r>
            <a:endParaRPr lang="fr-FR" sz="700" dirty="0" smtClean="0">
              <a:solidFill>
                <a:schemeClr val="tx1"/>
              </a:solidFill>
            </a:endParaRPr>
          </a:p>
          <a:p>
            <a:pPr marL="0" indent="0">
              <a:lnSpc>
                <a:spcPts val="3000"/>
              </a:lnSpc>
              <a:spcAft>
                <a:spcPts val="1800"/>
              </a:spcAft>
              <a:buNone/>
            </a:pPr>
            <a:r>
              <a:rPr lang="fr-FR" sz="2300" dirty="0" smtClean="0">
                <a:solidFill>
                  <a:schemeClr val="tx1"/>
                </a:solidFill>
              </a:rPr>
              <a:t>2)</a:t>
            </a:r>
            <a:r>
              <a:rPr lang="fr-FR" sz="2300" dirty="0" smtClean="0"/>
              <a:t> </a:t>
            </a:r>
            <a:r>
              <a:rPr lang="fr-FR" sz="2300" dirty="0" smtClean="0">
                <a:solidFill>
                  <a:schemeClr val="tx1"/>
                </a:solidFill>
              </a:rPr>
              <a:t>Des financements pour </a:t>
            </a:r>
            <a:r>
              <a:rPr lang="fr-FR" sz="2300" dirty="0" smtClean="0"/>
              <a:t>l’orientation et l’accompagnement des étudiants</a:t>
            </a:r>
            <a:r>
              <a:rPr lang="fr-FR" sz="2300" dirty="0" smtClean="0">
                <a:solidFill>
                  <a:schemeClr val="tx1"/>
                </a:solidFill>
              </a:rPr>
              <a:t> (5,7 M€ en 2018)</a:t>
            </a:r>
            <a:endParaRPr lang="fr-FR" sz="1100" dirty="0" smtClean="0">
              <a:solidFill>
                <a:schemeClr val="tx1"/>
              </a:solidFill>
            </a:endParaRPr>
          </a:p>
          <a:p>
            <a:pPr>
              <a:lnSpc>
                <a:spcPts val="3000"/>
              </a:lnSpc>
              <a:spcAft>
                <a:spcPts val="600"/>
              </a:spcAft>
            </a:pPr>
            <a:endParaRPr lang="fr-FR" sz="2300" dirty="0">
              <a:solidFill>
                <a:schemeClr val="tx1"/>
              </a:solidFill>
            </a:endParaRPr>
          </a:p>
          <a:p>
            <a:pPr lvl="1">
              <a:lnSpc>
                <a:spcPts val="3000"/>
              </a:lnSpc>
              <a:spcAft>
                <a:spcPts val="600"/>
              </a:spcAft>
              <a:buFontTx/>
              <a:buChar char="-"/>
            </a:pPr>
            <a:endParaRPr lang="fr-FR" sz="1800" dirty="0">
              <a:solidFill>
                <a:schemeClr val="tx1"/>
              </a:solidFill>
            </a:endParaRPr>
          </a:p>
          <a:p>
            <a:pPr marL="457200" lvl="1" indent="0">
              <a:lnSpc>
                <a:spcPts val="3000"/>
              </a:lnSpc>
              <a:spcAft>
                <a:spcPts val="600"/>
              </a:spcAft>
              <a:buNone/>
            </a:pPr>
            <a:endParaRPr lang="fr-FR" sz="1800" dirty="0">
              <a:solidFill>
                <a:schemeClr val="tx1"/>
              </a:solidFill>
            </a:endParaRPr>
          </a:p>
          <a:p>
            <a:pPr>
              <a:lnSpc>
                <a:spcPts val="3000"/>
              </a:lnSpc>
              <a:spcAft>
                <a:spcPts val="600"/>
              </a:spcAft>
            </a:pPr>
            <a:endParaRPr lang="fr-FR" sz="1800" dirty="0" smtClean="0">
              <a:solidFill>
                <a:schemeClr val="tx1"/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50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2 –création de places supplémentaires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653672"/>
          </a:xfrm>
        </p:spPr>
        <p:txBody>
          <a:bodyPr>
            <a:normAutofit/>
          </a:bodyPr>
          <a:lstStyle/>
          <a:p>
            <a:endParaRPr lang="fr-FR" sz="1600" dirty="0" smtClean="0"/>
          </a:p>
          <a:p>
            <a:r>
              <a:rPr lang="fr-FR" sz="2400" dirty="0" smtClean="0"/>
              <a:t> Finalité </a:t>
            </a:r>
            <a:r>
              <a:rPr lang="fr-FR" sz="2400" dirty="0"/>
              <a:t>: </a:t>
            </a:r>
            <a:r>
              <a:rPr lang="fr-FR" sz="2400" dirty="0" smtClean="0">
                <a:solidFill>
                  <a:schemeClr val="tx1"/>
                </a:solidFill>
              </a:rPr>
              <a:t>augmenter les capacités d’accueil dans les </a:t>
            </a:r>
            <a:r>
              <a:rPr lang="fr-FR" sz="2400" b="1" dirty="0">
                <a:solidFill>
                  <a:schemeClr val="tx1"/>
                </a:solidFill>
              </a:rPr>
              <a:t>filières en </a:t>
            </a:r>
            <a:r>
              <a:rPr lang="fr-FR" sz="2400" b="1" dirty="0" smtClean="0">
                <a:solidFill>
                  <a:schemeClr val="tx1"/>
                </a:solidFill>
              </a:rPr>
              <a:t>tension</a:t>
            </a:r>
            <a:endParaRPr lang="fr-FR" sz="2400" dirty="0" smtClean="0">
              <a:solidFill>
                <a:schemeClr val="tx1"/>
              </a:solidFill>
            </a:endParaRPr>
          </a:p>
          <a:p>
            <a:endParaRPr lang="fr-FR" sz="1200" dirty="0" smtClean="0"/>
          </a:p>
          <a:p>
            <a:r>
              <a:rPr lang="fr-FR" sz="2400" dirty="0" smtClean="0"/>
              <a:t> Moyens 2018-19 : </a:t>
            </a:r>
          </a:p>
          <a:p>
            <a:pPr lvl="1"/>
            <a:r>
              <a:rPr lang="fr-FR" sz="2000" b="1" dirty="0" smtClean="0">
                <a:solidFill>
                  <a:schemeClr val="tx1"/>
                </a:solidFill>
              </a:rPr>
              <a:t>350 emplois </a:t>
            </a:r>
            <a:r>
              <a:rPr lang="fr-FR" sz="2000" dirty="0" smtClean="0">
                <a:solidFill>
                  <a:schemeClr val="tx1"/>
                </a:solidFill>
              </a:rPr>
              <a:t>soit 21 M€ pour un accompagnement pérenne</a:t>
            </a:r>
            <a:r>
              <a:rPr lang="fr-FR" sz="2000" dirty="0" smtClean="0"/>
              <a:t>	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3"/>
            <a:r>
              <a:rPr lang="fr-FR" sz="1700" i="1" dirty="0" smtClean="0"/>
              <a:t>sans rehaussement des plafonds d’emplois, ceux-ci n’étant pas saturés</a:t>
            </a:r>
          </a:p>
          <a:p>
            <a:pPr lvl="3">
              <a:spcAft>
                <a:spcPts val="1200"/>
              </a:spcAft>
            </a:pPr>
            <a:r>
              <a:rPr lang="fr-FR" sz="1700" i="1" dirty="0" smtClean="0"/>
              <a:t>dotation </a:t>
            </a:r>
            <a:r>
              <a:rPr lang="fr-FR" sz="1700" i="1" dirty="0" err="1" smtClean="0"/>
              <a:t>soclée</a:t>
            </a:r>
            <a:r>
              <a:rPr lang="fr-FR" sz="1700" i="1" dirty="0" smtClean="0"/>
              <a:t>, en tiers d’année en 2018 (7 M€)</a:t>
            </a:r>
            <a:endParaRPr lang="fr-FR" sz="1700" i="1" dirty="0"/>
          </a:p>
          <a:p>
            <a:pPr lvl="1"/>
            <a:r>
              <a:rPr lang="fr-FR" sz="2000" dirty="0" smtClean="0"/>
              <a:t>6 M€ d’heures complémentaires, spécifiquement pour la rentrée 2018 et en anticipation des emplois à venir</a:t>
            </a:r>
          </a:p>
          <a:p>
            <a:pPr lvl="3">
              <a:spcAft>
                <a:spcPts val="1200"/>
              </a:spcAft>
            </a:pPr>
            <a:r>
              <a:rPr lang="fr-FR" sz="1700" i="1" dirty="0" smtClean="0"/>
              <a:t>dotation ponctuelle, en année pleine en 2018 (6 M€)</a:t>
            </a:r>
          </a:p>
          <a:p>
            <a:pPr lvl="1"/>
            <a:r>
              <a:rPr lang="fr-FR" sz="2000" dirty="0" smtClean="0"/>
              <a:t>6,5 </a:t>
            </a:r>
            <a:r>
              <a:rPr lang="fr-FR" sz="2000" dirty="0"/>
              <a:t>M€ </a:t>
            </a:r>
            <a:r>
              <a:rPr lang="fr-FR" sz="2000" dirty="0" smtClean="0"/>
              <a:t>de crédits d’investissement</a:t>
            </a:r>
            <a:endParaRPr lang="fr-FR" sz="2000" dirty="0"/>
          </a:p>
          <a:p>
            <a:pPr marL="457200" lvl="1" indent="0">
              <a:buNone/>
            </a:pPr>
            <a:endParaRPr lang="fr-FR" sz="19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fr-FR" sz="1900" dirty="0" smtClean="0">
              <a:solidFill>
                <a:schemeClr val="tx1"/>
              </a:solidFill>
            </a:endParaRPr>
          </a:p>
          <a:p>
            <a:endParaRPr lang="fr-FR" sz="1200" dirty="0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86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2 –création de places supplémentaires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rgbClr val="FF665E"/>
                </a:solidFill>
              </a:rPr>
              <a:t>CREDITS DE Masse salariale</a:t>
            </a:r>
            <a:endParaRPr lang="fr-FR" sz="2800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3833225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>
            <a:normAutofit/>
          </a:bodyPr>
          <a:lstStyle/>
          <a:p>
            <a:endParaRPr lang="fr-FR" sz="1400" dirty="0" smtClean="0"/>
          </a:p>
          <a:p>
            <a:r>
              <a:rPr lang="fr-FR" sz="2400" dirty="0" smtClean="0"/>
              <a:t> Le ministère </a:t>
            </a:r>
            <a:r>
              <a:rPr lang="fr-FR" sz="2400" dirty="0" smtClean="0">
                <a:solidFill>
                  <a:schemeClr val="tx1"/>
                </a:solidFill>
              </a:rPr>
              <a:t>a réparti les 350 emplois et 6 M€ d’heures complémentaires entre les académies, au regard des effectifs en 1ere année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/>
              <a:t> Les recteurs</a:t>
            </a:r>
            <a:r>
              <a:rPr lang="fr-FR" sz="2400" dirty="0" smtClean="0">
                <a:solidFill>
                  <a:schemeClr val="tx1"/>
                </a:solidFill>
              </a:rPr>
              <a:t> ont été chargés de répartir les enveloppes au niveau académique, en dialogue avec les présidents</a:t>
            </a:r>
          </a:p>
          <a:p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/>
              <a:t> </a:t>
            </a:r>
            <a:r>
              <a:rPr lang="fr-FR" sz="2400" dirty="0" smtClean="0"/>
              <a:t>Les moyens </a:t>
            </a:r>
            <a:r>
              <a:rPr lang="fr-FR" sz="2400" dirty="0" smtClean="0">
                <a:solidFill>
                  <a:schemeClr val="tx1"/>
                </a:solidFill>
              </a:rPr>
              <a:t>sont en cours d’annonce par les recteurs ; </a:t>
            </a:r>
            <a:br>
              <a:rPr lang="fr-FR" sz="2400" dirty="0" smtClean="0">
                <a:solidFill>
                  <a:schemeClr val="tx1"/>
                </a:solidFill>
              </a:rPr>
            </a:br>
            <a:r>
              <a:rPr lang="fr-FR" sz="2400" dirty="0" smtClean="0">
                <a:solidFill>
                  <a:schemeClr val="tx1"/>
                </a:solidFill>
              </a:rPr>
              <a:t>les dotations au titre de 2018 intègreront la prochaine notification de subvention, prévue pour juin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00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2 –création de places supplémentaires</a:t>
            </a:r>
            <a:r>
              <a:rPr lang="fr-FR" dirty="0">
                <a:solidFill>
                  <a:schemeClr val="tx1"/>
                </a:solidFill>
              </a:rPr>
              <a:t/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sz="2800" dirty="0" smtClean="0">
                <a:solidFill>
                  <a:srgbClr val="FF665E"/>
                </a:solidFill>
              </a:rPr>
              <a:t>CREDITS d’investissement</a:t>
            </a:r>
            <a:endParaRPr lang="fr-FR" sz="2800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3" y="1471083"/>
            <a:ext cx="7881937" cy="459898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 Le plan pluriannuel de financement </a:t>
            </a:r>
            <a:r>
              <a:rPr lang="fr-FR" sz="2400" dirty="0" smtClean="0">
                <a:solidFill>
                  <a:schemeClr val="tx1"/>
                </a:solidFill>
              </a:rPr>
              <a:t>permettra de soutenir un large éventail de projets</a:t>
            </a:r>
          </a:p>
          <a:p>
            <a:pPr lvl="3"/>
            <a:r>
              <a:rPr lang="fr-FR" sz="1700" i="1" dirty="0" smtClean="0"/>
              <a:t>d‘investissement stricto sensu : construction ou rénovation d’équipements</a:t>
            </a:r>
            <a:endParaRPr lang="fr-FR" sz="1700" i="1" dirty="0"/>
          </a:p>
          <a:p>
            <a:pPr lvl="3"/>
            <a:r>
              <a:rPr lang="fr-FR" sz="1700" i="1" dirty="0" smtClean="0"/>
              <a:t>mais aussi de location d’installation, d‘acquisition de matériel pédagogique et/ou numérique, par exemple pour la création de MOOCS</a:t>
            </a:r>
            <a:endParaRPr lang="fr-FR" sz="1700" i="1" dirty="0"/>
          </a:p>
          <a:p>
            <a:endParaRPr lang="fr-FR" sz="1600" dirty="0" smtClean="0">
              <a:solidFill>
                <a:schemeClr val="tx1"/>
              </a:solidFill>
            </a:endParaRPr>
          </a:p>
          <a:p>
            <a:r>
              <a:rPr lang="fr-FR" sz="2400" dirty="0" smtClean="0"/>
              <a:t> Les recteurs </a:t>
            </a:r>
            <a:r>
              <a:rPr lang="fr-FR" sz="2400" dirty="0" smtClean="0">
                <a:solidFill>
                  <a:schemeClr val="tx1"/>
                </a:solidFill>
              </a:rPr>
              <a:t>sont chargés de </a:t>
            </a:r>
            <a:r>
              <a:rPr lang="fr-FR" sz="2400" dirty="0" smtClean="0"/>
              <a:t>répertorier et classer</a:t>
            </a:r>
            <a:r>
              <a:rPr lang="fr-FR" sz="2400" dirty="0" smtClean="0">
                <a:solidFill>
                  <a:schemeClr val="tx1"/>
                </a:solidFill>
              </a:rPr>
              <a:t> les projets élaborés par les établissements</a:t>
            </a:r>
            <a:r>
              <a:rPr lang="fr-FR" sz="2400" dirty="0" smtClean="0"/>
              <a:t> </a:t>
            </a:r>
          </a:p>
          <a:p>
            <a:endParaRPr lang="fr-FR" i="1" dirty="0" smtClean="0"/>
          </a:p>
          <a:p>
            <a:r>
              <a:rPr lang="fr-FR" sz="2400" dirty="0" smtClean="0"/>
              <a:t> L’arbitrage du ministère </a:t>
            </a:r>
            <a:r>
              <a:rPr lang="fr-FR" sz="2400" dirty="0" smtClean="0">
                <a:solidFill>
                  <a:schemeClr val="tx1"/>
                </a:solidFill>
              </a:rPr>
              <a:t>se fera au regard :</a:t>
            </a:r>
          </a:p>
          <a:p>
            <a:pPr lvl="3"/>
            <a:r>
              <a:rPr lang="fr-FR" sz="1700" i="1" dirty="0" smtClean="0"/>
              <a:t>de la pertinence et du caractère innovant pour la réussite de la loi ORE</a:t>
            </a:r>
          </a:p>
          <a:p>
            <a:pPr lvl="3"/>
            <a:r>
              <a:rPr lang="fr-FR" sz="1700" i="1" dirty="0" smtClean="0"/>
              <a:t>de l’apport financier présenté par les candidats (fonds de roulement)</a:t>
            </a:r>
          </a:p>
          <a:p>
            <a:pPr lvl="3"/>
            <a:endParaRPr lang="fr-FR" sz="2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82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 smtClean="0">
                <a:solidFill>
                  <a:schemeClr val="tx1"/>
                </a:solidFill>
              </a:rPr>
              <a:t>3 –Synthèse des CREATIONS DE PLACES</a:t>
            </a:r>
            <a:endParaRPr lang="fr-FR" sz="2400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t>8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42950" y="1436914"/>
            <a:ext cx="772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Plus de </a:t>
            </a:r>
            <a:r>
              <a:rPr lang="fr-FR" sz="2000" b="1" dirty="0" smtClean="0">
                <a:solidFill>
                  <a:srgbClr val="FF0000"/>
                </a:solidFill>
              </a:rPr>
              <a:t>19 000 </a:t>
            </a:r>
            <a:r>
              <a:rPr lang="fr-FR" sz="2000" dirty="0" smtClean="0"/>
              <a:t>places créées en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année</a:t>
            </a:r>
            <a:endParaRPr lang="fr-FR" sz="2000" dirty="0"/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470811"/>
              </p:ext>
            </p:extLst>
          </p:nvPr>
        </p:nvGraphicFramePr>
        <p:xfrm>
          <a:off x="0" y="1540981"/>
          <a:ext cx="8810625" cy="4376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742950" y="5717664"/>
            <a:ext cx="7723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*BTS : estimation DGESIP (lycées publics)</a:t>
            </a:r>
            <a:endParaRPr lang="fr-FR" sz="1600" i="1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091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fr-FR" dirty="0">
                <a:solidFill>
                  <a:schemeClr val="tx1"/>
                </a:solidFill>
              </a:rPr>
              <a:t>3 –Synthèse des CREATIONS DE PLACES</a:t>
            </a:r>
            <a:endParaRPr lang="fr-FR" sz="2400" dirty="0">
              <a:solidFill>
                <a:srgbClr val="FF665E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23422" y="6356350"/>
            <a:ext cx="403878" cy="365125"/>
          </a:xfrm>
        </p:spPr>
        <p:txBody>
          <a:bodyPr/>
          <a:lstStyle/>
          <a:p>
            <a:fld id="{1FC8907D-B208-DC44-82F5-2940ECA1C9FA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55432" y="6296908"/>
            <a:ext cx="5229194" cy="365125"/>
          </a:xfrm>
        </p:spPr>
        <p:txBody>
          <a:bodyPr/>
          <a:lstStyle/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30"/>
              </a:lnSpc>
            </a:pPr>
            <a:r>
              <a:rPr lang="fr-FR" b="1" dirty="0" smtClean="0">
                <a:solidFill>
                  <a:srgbClr val="FF665E"/>
                </a:solidFill>
              </a:rPr>
              <a:t>DGESIP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Financement de la loi orientation et réussite des étudiants</a:t>
            </a:r>
          </a:p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42950" y="1436914"/>
            <a:ext cx="7723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Plus de </a:t>
            </a:r>
            <a:r>
              <a:rPr lang="fr-FR" sz="2000" b="1" dirty="0" smtClean="0">
                <a:solidFill>
                  <a:srgbClr val="FF0000"/>
                </a:solidFill>
              </a:rPr>
              <a:t>17 000 </a:t>
            </a:r>
            <a:r>
              <a:rPr lang="fr-FR" sz="2000" dirty="0" smtClean="0"/>
              <a:t>places financées dans les universités</a:t>
            </a:r>
            <a:endParaRPr lang="fr-FR" sz="2000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95212" y="6356350"/>
            <a:ext cx="1228209" cy="365125"/>
          </a:xfrm>
        </p:spPr>
        <p:txBody>
          <a:bodyPr/>
          <a:lstStyle/>
          <a:p>
            <a:r>
              <a:rPr lang="fr-FR" smtClean="0"/>
              <a:t>30/03/2018</a:t>
            </a:r>
            <a:endParaRPr lang="fr-FR" dirty="0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998419"/>
              </p:ext>
            </p:extLst>
          </p:nvPr>
        </p:nvGraphicFramePr>
        <p:xfrm>
          <a:off x="564938" y="1636969"/>
          <a:ext cx="8121862" cy="4719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17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4BD6E41DA0753479ABC30D8F6961727" ma:contentTypeVersion="3" ma:contentTypeDescription="Crée un document." ma:contentTypeScope="" ma:versionID="f289305d970393a69ae454e04512a6cd">
  <xsd:schema xmlns:xsd="http://www.w3.org/2001/XMLSchema" xmlns:xs="http://www.w3.org/2001/XMLSchema" xmlns:p="http://schemas.microsoft.com/office/2006/metadata/properties" xmlns:ns2="4FA5A1E3-5668-4825-AD2C-5CFDA6C7F017" xmlns:ns3="http://schemas.microsoft.com/sharepoint/v4" targetNamespace="http://schemas.microsoft.com/office/2006/metadata/properties" ma:root="true" ma:fieldsID="ead25a4efef900b566b58c9a78ef7aed" ns2:_="" ns3:_="">
    <xsd:import namespace="4FA5A1E3-5668-4825-AD2C-5CFDA6C7F01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A5A1E3-5668-4825-AD2C-5CFDA6C7F017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Description0 xmlns="4FA5A1E3-5668-4825-AD2C-5CFDA6C7F017" xsi:nil="true"/>
  </documentManagement>
</p:properties>
</file>

<file path=customXml/itemProps1.xml><?xml version="1.0" encoding="utf-8"?>
<ds:datastoreItem xmlns:ds="http://schemas.openxmlformats.org/officeDocument/2006/customXml" ds:itemID="{0589DC55-A412-4C5A-948E-158D5FA2B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CC62CC-9F9B-4E08-9EFF-2F064125B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A5A1E3-5668-4825-AD2C-5CFDA6C7F017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C2A5D8-881F-4BAB-8999-BA49EB169716}">
  <ds:schemaRefs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sharepoint/v4"/>
    <ds:schemaRef ds:uri="4FA5A1E3-5668-4825-AD2C-5CFDA6C7F01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4249</TotalTime>
  <Words>604</Words>
  <Application>Microsoft Office PowerPoint</Application>
  <PresentationFormat>Affichage à l'écran (4:3)</PresentationFormat>
  <Paragraphs>144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pages de contenus</vt:lpstr>
      <vt:lpstr>page de presentation et de partie</vt:lpstr>
      <vt:lpstr>page de sous-partie</vt:lpstr>
      <vt:lpstr>Orientation et réussite des étudiants</vt:lpstr>
      <vt:lpstr>Sommaire</vt:lpstr>
      <vt:lpstr>1 - Près d’1 Md€ sur cinq ans</vt:lpstr>
      <vt:lpstr>1 - Près d’1 Md€ sur cinq ans Part MESRI des 500 m€</vt:lpstr>
      <vt:lpstr>2 –création de places supplémentaires</vt:lpstr>
      <vt:lpstr>2 –création de places supplémentaires CREDITS DE Masse salariale</vt:lpstr>
      <vt:lpstr>2 –création de places supplémentaires CREDITS d’investissement</vt:lpstr>
      <vt:lpstr>3 –Synthèse des CREATIONS DE PLACES</vt:lpstr>
      <vt:lpstr>3 –Synthèse des CREATIONS DE PLACES</vt:lpstr>
      <vt:lpstr>4 - examen des dossiers, directeurs des études et accompagnement pédagogique</vt:lpstr>
      <vt:lpstr>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B2-2</cp:lastModifiedBy>
  <cp:revision>221</cp:revision>
  <cp:lastPrinted>2018-02-19T08:48:46Z</cp:lastPrinted>
  <dcterms:created xsi:type="dcterms:W3CDTF">2018-02-20T18:05:24Z</dcterms:created>
  <dcterms:modified xsi:type="dcterms:W3CDTF">2018-03-29T08:37:14Z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0x010100873AB55E0CC5DA459F57F5A42893F46A005A087D358B12CA4E82A8A8BA9B8A8CF200D3544DBFAD4F664AA25DF68E6D1F0A9E00689F2856DFEDCE40890FDCED81A7DFC90004BD6E41DA0753479ABC30D8F6961727</vt:lpwstr>
  </property>
</Properties>
</file>