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7"/>
  </p:notesMasterIdLst>
  <p:handoutMasterIdLst>
    <p:handoutMasterId r:id="rId18"/>
  </p:handoutMasterIdLst>
  <p:sldIdLst>
    <p:sldId id="256" r:id="rId3"/>
    <p:sldId id="344" r:id="rId4"/>
    <p:sldId id="355" r:id="rId5"/>
    <p:sldId id="350" r:id="rId6"/>
    <p:sldId id="347" r:id="rId7"/>
    <p:sldId id="361" r:id="rId8"/>
    <p:sldId id="349" r:id="rId9"/>
    <p:sldId id="348" r:id="rId10"/>
    <p:sldId id="356" r:id="rId11"/>
    <p:sldId id="345" r:id="rId12"/>
    <p:sldId id="358" r:id="rId13"/>
    <p:sldId id="357" r:id="rId14"/>
    <p:sldId id="359" r:id="rId15"/>
    <p:sldId id="360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Arial" charset="0"/>
        <a:sym typeface="Century Gothic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Arial" charset="0"/>
        <a:sym typeface="Century Gothic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Arial" charset="0"/>
        <a:sym typeface="Century Gothic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Arial" charset="0"/>
        <a:sym typeface="Century Gothic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Arial" charset="0"/>
        <a:sym typeface="Century Gothic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Arial" charset="0"/>
        <a:sym typeface="Century Gothic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Arial" charset="0"/>
        <a:sym typeface="Century Gothic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Arial" charset="0"/>
        <a:sym typeface="Century Gothic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Arial" charset="0"/>
        <a:sym typeface="Century Gothic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1741" autoAdjust="0"/>
  </p:normalViewPr>
  <p:slideViewPr>
    <p:cSldViewPr>
      <p:cViewPr varScale="1">
        <p:scale>
          <a:sx n="66" d="100"/>
          <a:sy n="66" d="100"/>
        </p:scale>
        <p:origin x="14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228"/>
    </p:cViewPr>
  </p:notesTextViewPr>
  <p:sorterViewPr>
    <p:cViewPr>
      <p:scale>
        <a:sx n="100" d="100"/>
        <a:sy n="100" d="100"/>
      </p:scale>
      <p:origin x="0" y="-1044"/>
    </p:cViewPr>
  </p:sorterViewPr>
  <p:notesViewPr>
    <p:cSldViewPr>
      <p:cViewPr varScale="1">
        <p:scale>
          <a:sx n="85" d="100"/>
          <a:sy n="85" d="100"/>
        </p:scale>
        <p:origin x="-329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81462213010817E-2"/>
          <c:y val="7.6695182016812941E-2"/>
          <c:w val="0.44969057707405646"/>
          <c:h val="0.9185311516251902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2986759641085635"/>
          <c:y val="0.26255896780699578"/>
          <c:w val="0.38192581760648214"/>
          <c:h val="0.56282581849879931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81462213010817E-2"/>
          <c:y val="7.6695182016812941E-2"/>
          <c:w val="0.44969057707405646"/>
          <c:h val="0.91853115162519028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Feuil1!$A$2:$A$4</c:f>
              <c:strCache>
                <c:ptCount val="3"/>
                <c:pt idx="0">
                  <c:v>Universités</c:v>
                </c:pt>
                <c:pt idx="1">
                  <c:v>Cnam</c:v>
                </c:pt>
                <c:pt idx="2">
                  <c:v>Grands Ets. et écoles d'Ingénieurs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294</c:v>
                </c:pt>
                <c:pt idx="1">
                  <c:v>119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986759641085635"/>
          <c:y val="0.26255896780699578"/>
          <c:w val="0.38192581760648214"/>
          <c:h val="0.56282581849879931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79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22F6186A-0F9B-450D-A59B-50BAAB7BE3F5}" type="datetimeFigureOut">
              <a:rPr lang="fr-FR"/>
              <a:pPr>
                <a:defRPr/>
              </a:pPr>
              <a:t>29/03/2018</a:t>
            </a:fld>
            <a:endParaRPr lang="fr-FR"/>
          </a:p>
        </p:txBody>
      </p:sp>
      <p:sp>
        <p:nvSpPr>
          <p:cNvPr id="24580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1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314207BB-59F7-406E-9FE9-0CF8674A07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16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6962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j-lt"/>
        <a:ea typeface="+mj-ea"/>
        <a:cs typeface="+mj-cs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j-lt"/>
        <a:ea typeface="+mj-ea"/>
        <a:cs typeface="+mj-cs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j-lt"/>
        <a:ea typeface="+mj-ea"/>
        <a:cs typeface="+mj-cs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j-lt"/>
        <a:ea typeface="+mj-ea"/>
        <a:cs typeface="+mj-cs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03854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 premier point est essentiel </a:t>
            </a:r>
          </a:p>
          <a:p>
            <a:endParaRPr lang="fr-FR" dirty="0" smtClean="0"/>
          </a:p>
          <a:p>
            <a:r>
              <a:rPr lang="fr-FR" dirty="0" smtClean="0"/>
              <a:t>Par delà les</a:t>
            </a:r>
            <a:r>
              <a:rPr lang="fr-FR" baseline="0" dirty="0" smtClean="0"/>
              <a:t> ressources financières directes , il est </a:t>
            </a:r>
            <a:r>
              <a:rPr lang="fr-FR" baseline="0" smtClean="0"/>
              <a:t>également intéressant </a:t>
            </a:r>
            <a:r>
              <a:rPr lang="fr-FR" baseline="0" dirty="0" smtClean="0"/>
              <a:t>d’évaluer en quoi la FC peut être un élément du développement des relations économiques que développent nos établissements ( fondation, valorisation de la recherche,…)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033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Pas d’évocation de l’apprentissage</a:t>
            </a:r>
          </a:p>
          <a:p>
            <a:r>
              <a:rPr lang="fr-FR" dirty="0" smtClean="0"/>
              <a:t>VAE : activité stagnante voire décroissante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9751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2/3 des publics inscrits dans des parcours </a:t>
            </a:r>
            <a:r>
              <a:rPr lang="fr-FR" dirty="0" err="1" smtClean="0"/>
              <a:t>certifiants</a:t>
            </a:r>
            <a:r>
              <a:rPr lang="fr-FR" baseline="0" dirty="0" smtClean="0"/>
              <a:t> …certifiant / diplôme restant un élément essentiel de dialogue sur le marché de l’emploi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298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fr-FR" sz="2000" dirty="0" smtClean="0">
                <a:latin typeface="Century Gothic" pitchFamily="34" charset="0"/>
              </a:rPr>
              <a:t>Le champ de la </a:t>
            </a:r>
            <a:r>
              <a:rPr lang="fr-FR" sz="2000" b="1" dirty="0" smtClean="0">
                <a:latin typeface="Century Gothic" pitchFamily="34" charset="0"/>
              </a:rPr>
              <a:t>promotion sociale </a:t>
            </a:r>
            <a:r>
              <a:rPr lang="fr-FR" sz="2000" dirty="0" smtClean="0">
                <a:latin typeface="Century Gothic" pitchFamily="34" charset="0"/>
              </a:rPr>
              <a:t>(DAEU et capacité en droit) et les </a:t>
            </a:r>
            <a:r>
              <a:rPr lang="fr-FR" sz="2000" b="1" dirty="0" smtClean="0">
                <a:latin typeface="Century Gothic" pitchFamily="34" charset="0"/>
              </a:rPr>
              <a:t>reprises d’études</a:t>
            </a:r>
            <a:endParaRPr lang="fr-FR" sz="2000" dirty="0" smtClean="0">
              <a:latin typeface="Century Gothic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fr-FR" sz="2000" dirty="0" smtClean="0">
                <a:latin typeface="Century Gothic" pitchFamily="34" charset="0"/>
              </a:rPr>
              <a:t>La </a:t>
            </a:r>
            <a:r>
              <a:rPr lang="fr-FR" sz="2000" b="1" dirty="0" smtClean="0">
                <a:latin typeface="Century Gothic" pitchFamily="34" charset="0"/>
              </a:rPr>
              <a:t>formation continue en santé et Développement Professionnel Continu </a:t>
            </a:r>
            <a:r>
              <a:rPr lang="fr-FR" sz="2000" dirty="0" smtClean="0">
                <a:latin typeface="Century Gothic" pitchFamily="34" charset="0"/>
              </a:rPr>
              <a:t>(DPC)</a:t>
            </a:r>
          </a:p>
          <a:p>
            <a:pPr marL="742950" marR="0" lvl="1" indent="-28575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fr-FR" sz="2000" dirty="0" smtClean="0">
                <a:latin typeface="Century Gothic" pitchFamily="34" charset="0"/>
              </a:rPr>
              <a:t>et les </a:t>
            </a:r>
            <a:r>
              <a:rPr lang="fr-FR" sz="2000" b="1" dirty="0" smtClean="0">
                <a:latin typeface="Century Gothic" pitchFamily="34" charset="0"/>
              </a:rPr>
              <a:t>reprises d’études  </a:t>
            </a:r>
            <a:r>
              <a:rPr lang="fr-FR" sz="2000" dirty="0" smtClean="0">
                <a:latin typeface="Century Gothic" pitchFamily="34" charset="0"/>
              </a:rPr>
              <a:t>L’</a:t>
            </a:r>
            <a:r>
              <a:rPr lang="fr-FR" sz="2000" b="1" dirty="0" smtClean="0">
                <a:latin typeface="Century Gothic" pitchFamily="34" charset="0"/>
              </a:rPr>
              <a:t>Alternance; la VAE; la reprise d’études financés des DE, salariés …</a:t>
            </a:r>
          </a:p>
          <a:p>
            <a:pPr lvl="1">
              <a:buFont typeface="Wingdings" pitchFamily="2" charset="2"/>
              <a:buChar char="v"/>
            </a:pPr>
            <a:r>
              <a:rPr lang="fr-FR" sz="2000" dirty="0" smtClean="0">
                <a:latin typeface="Century Gothic" pitchFamily="34" charset="0"/>
              </a:rPr>
              <a:t>La </a:t>
            </a:r>
            <a:r>
              <a:rPr lang="fr-FR" sz="2000" b="1" dirty="0" smtClean="0">
                <a:latin typeface="Century Gothic" pitchFamily="34" charset="0"/>
              </a:rPr>
              <a:t>montée en compétences et accompagnement des transitions professionnelles </a:t>
            </a:r>
            <a:r>
              <a:rPr lang="fr-FR" sz="2000" dirty="0" smtClean="0">
                <a:latin typeface="Century Gothic" pitchFamily="34" charset="0"/>
              </a:rPr>
              <a:t>des salariés (formations qualifiantes)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324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8709" indent="-408709" defTabSz="452346">
              <a:spcBef>
                <a:spcPts val="3200"/>
              </a:spcBef>
              <a:buSzPct val="50000"/>
              <a:buBlip>
                <a:blip r:embed="rId3"/>
              </a:buBlip>
              <a:defRPr sz="2937"/>
            </a:pPr>
            <a:r>
              <a:rPr lang="fr-FR" dirty="0" smtClean="0"/>
              <a:t>30% de bacheliers</a:t>
            </a:r>
          </a:p>
          <a:p>
            <a:pPr marL="408709" indent="-408709" defTabSz="452346">
              <a:spcBef>
                <a:spcPts val="3200"/>
              </a:spcBef>
              <a:buSzPct val="50000"/>
              <a:buBlip>
                <a:blip r:embed="rId3"/>
              </a:buBlip>
              <a:defRPr sz="2937"/>
            </a:pPr>
            <a:r>
              <a:rPr lang="fr-FR" dirty="0" smtClean="0"/>
              <a:t>950 000 étudiants </a:t>
            </a:r>
          </a:p>
          <a:p>
            <a:pPr marL="408709" indent="-408709" defTabSz="452346">
              <a:spcBef>
                <a:spcPts val="3200"/>
              </a:spcBef>
              <a:buSzPct val="50000"/>
              <a:buBlip>
                <a:blip r:embed="rId3"/>
              </a:buBlip>
              <a:defRPr sz="2937"/>
            </a:pPr>
            <a:r>
              <a:rPr lang="fr-FR" dirty="0" smtClean="0"/>
              <a:t>Permettre l’accès à l’université</a:t>
            </a:r>
          </a:p>
          <a:p>
            <a:pPr marL="408709" indent="-408709" defTabSz="452346">
              <a:spcBef>
                <a:spcPts val="3200"/>
              </a:spcBef>
              <a:buSzPct val="50000"/>
              <a:buBlip>
                <a:blip r:embed="rId3"/>
              </a:buBlip>
              <a:defRPr sz="2937"/>
            </a:pPr>
            <a:r>
              <a:rPr lang="fr-FR" dirty="0" smtClean="0"/>
              <a:t>Moyens : </a:t>
            </a:r>
          </a:p>
          <a:p>
            <a:pPr marL="752885" lvl="1" indent="-408709" defTabSz="452346">
              <a:spcBef>
                <a:spcPts val="3200"/>
              </a:spcBef>
              <a:defRPr sz="2937"/>
            </a:pPr>
            <a:r>
              <a:rPr lang="fr-FR" dirty="0" smtClean="0"/>
              <a:t>Décret précisant le positionnement des activités formation continue (service commun, compte financier...)</a:t>
            </a:r>
          </a:p>
          <a:p>
            <a:pPr marL="752885" lvl="1" indent="-408709" defTabSz="452346">
              <a:spcBef>
                <a:spcPts val="3200"/>
              </a:spcBef>
              <a:defRPr sz="2937"/>
            </a:pPr>
            <a:r>
              <a:rPr lang="fr-FR" dirty="0" smtClean="0"/>
              <a:t>l’ESEU (1954-1969-1986) puis le DAEU (1994)</a:t>
            </a:r>
          </a:p>
          <a:p>
            <a:pPr marL="752885" lvl="1" indent="-408709" defTabSz="452346">
              <a:spcBef>
                <a:spcPts val="3200"/>
              </a:spcBef>
              <a:defRPr sz="2937"/>
            </a:pPr>
            <a:r>
              <a:rPr lang="fr-FR" dirty="0" smtClean="0"/>
              <a:t>La VAPP</a:t>
            </a:r>
          </a:p>
          <a:p>
            <a:pPr marL="752885" lvl="1" indent="-408709" defTabSz="452346">
              <a:spcBef>
                <a:spcPts val="3200"/>
              </a:spcBef>
              <a:defRPr sz="2937"/>
            </a:pPr>
            <a:r>
              <a:rPr lang="fr-FR" dirty="0" smtClean="0"/>
              <a:t>Reprise d’études dans le cadre de formations </a:t>
            </a:r>
            <a:r>
              <a:rPr lang="fr-FR" dirty="0" err="1" smtClean="0"/>
              <a:t>diplomantes</a:t>
            </a:r>
            <a:r>
              <a:rPr lang="fr-FR" dirty="0" smtClean="0"/>
              <a:t> adaptées (groupes FC spécifiques)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893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Organisé Autour de la Reprise d’études et des certifications/</a:t>
            </a:r>
            <a:r>
              <a:rPr lang="fr-FR" baseline="0" dirty="0" smtClean="0"/>
              <a:t> diplômes</a:t>
            </a:r>
          </a:p>
          <a:p>
            <a:r>
              <a:rPr lang="fr-FR" baseline="0" dirty="0" smtClean="0"/>
              <a:t>Cœur historique de notre activité sur un marché à maturité mais qui nécessite que nous innovions si nous voulons maintenir notre part de marché</a:t>
            </a:r>
          </a:p>
          <a:p>
            <a:r>
              <a:rPr lang="fr-FR" baseline="0" dirty="0" smtClean="0"/>
              <a:t>La reprise d’études doit se faire dans des unités de lieux, de temps et de modalités pédagogiques multiples, propres à chacun.</a:t>
            </a:r>
          </a:p>
          <a:p>
            <a:r>
              <a:rPr lang="fr-FR" baseline="0" dirty="0" smtClean="0"/>
              <a:t>Opportunités des décrets </a:t>
            </a:r>
          </a:p>
          <a:p>
            <a:r>
              <a:rPr lang="fr-FR" baseline="0" dirty="0" err="1" smtClean="0"/>
              <a:t>Foad</a:t>
            </a:r>
            <a:r>
              <a:rPr lang="fr-FR" baseline="0" dirty="0" smtClean="0"/>
              <a:t> : </a:t>
            </a:r>
            <a:r>
              <a:rPr lang="fr-FR" dirty="0" smtClean="0"/>
              <a:t>2014-935 du 20 août 2014 </a:t>
            </a:r>
          </a:p>
          <a:p>
            <a:r>
              <a:rPr lang="fr-FR" baseline="0" dirty="0" smtClean="0"/>
              <a:t>Qualité : </a:t>
            </a:r>
            <a:r>
              <a:rPr lang="fr-FR" dirty="0" smtClean="0"/>
              <a:t>2015-790 du 30 juin 2015 </a:t>
            </a:r>
            <a:r>
              <a:rPr lang="fr-FR" dirty="0" smtClean="0"/>
              <a:t>( 25 </a:t>
            </a:r>
            <a:r>
              <a:rPr lang="fr-FR" dirty="0" err="1" smtClean="0"/>
              <a:t>établissemenst</a:t>
            </a:r>
            <a:r>
              <a:rPr lang="fr-FR" baseline="0" dirty="0" smtClean="0"/>
              <a:t> engagés, dynamique collective puisque c’est le Pdt qui définit le périmètre ; gille évoquait la transparence, l’évaluation par els stagiaires …)</a:t>
            </a:r>
            <a:endParaRPr lang="fr-FR" dirty="0" smtClean="0"/>
          </a:p>
          <a:p>
            <a:r>
              <a:rPr lang="fr-FR" dirty="0" smtClean="0"/>
              <a:t>du 22 mars 2017 relatif aux parcours de formation, aux forfaits de prise en charge des actions de professionnalisation et aux justificatifs d'assiduité d'une personne en formation </a:t>
            </a:r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7326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</p:spPr>
      </p:sp>
      <p:sp>
        <p:nvSpPr>
          <p:cNvPr id="307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03917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</a:t>
            </a:r>
            <a:r>
              <a:rPr lang="fr-FR" baseline="0" dirty="0" smtClean="0"/>
              <a:t> = RNCP dont le rôle va évoluer – les relations CARIF-OREFF dans un </a:t>
            </a:r>
            <a:r>
              <a:rPr lang="fr-FR" baseline="0" dirty="0" err="1" smtClean="0"/>
              <a:t>big</a:t>
            </a:r>
            <a:r>
              <a:rPr lang="fr-FR" baseline="0" dirty="0" smtClean="0"/>
              <a:t> data de la formation professionnelle – Pôle emploi – élaboration par la DGEFP </a:t>
            </a:r>
          </a:p>
          <a:p>
            <a:r>
              <a:rPr lang="fr-FR" baseline="0" dirty="0" smtClean="0"/>
              <a:t>SI interne : la brique de gestion des activités de FC et échanges de données, adaptation des logiciels de scolarité ( capitalisation des ECTS, </a:t>
            </a:r>
            <a:r>
              <a:rPr lang="fr-FR" baseline="0" dirty="0" err="1" smtClean="0"/>
              <a:t>tracabilité</a:t>
            </a:r>
            <a:r>
              <a:rPr lang="fr-FR" baseline="0" dirty="0" smtClean="0"/>
              <a:t> …), brique finances</a:t>
            </a:r>
            <a:endParaRPr lang="fr-FR" dirty="0" smtClean="0"/>
          </a:p>
          <a:p>
            <a:r>
              <a:rPr lang="fr-FR" dirty="0" smtClean="0"/>
              <a:t>Pas nécessairement</a:t>
            </a:r>
            <a:r>
              <a:rPr lang="fr-FR" baseline="0" dirty="0" smtClean="0"/>
              <a:t> besoin de moyens supplémentaires</a:t>
            </a:r>
          </a:p>
          <a:p>
            <a:r>
              <a:rPr lang="fr-FR" baseline="0" dirty="0" smtClean="0"/>
              <a:t>Certes il faut continuer à investir dans les services ; </a:t>
            </a:r>
          </a:p>
          <a:p>
            <a:r>
              <a:rPr lang="fr-FR" baseline="0" dirty="0" smtClean="0"/>
              <a:t>Certification de services FCU – facteur de notoriété – porteur de décloisonnement pour améliorer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0375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Problématique</a:t>
            </a:r>
            <a:r>
              <a:rPr lang="fr-FR" baseline="0" dirty="0" smtClean="0"/>
              <a:t>s que Gilles a posées</a:t>
            </a:r>
          </a:p>
          <a:p>
            <a:endParaRPr lang="fr-FR" baseline="0" dirty="0" smtClean="0"/>
          </a:p>
          <a:p>
            <a:r>
              <a:rPr lang="fr-FR" baseline="0" dirty="0" smtClean="0"/>
              <a:t>Externalisation/internalisation à condition que nous </a:t>
            </a:r>
            <a:r>
              <a:rPr lang="fr-FR" baseline="0" dirty="0" err="1" smtClean="0"/>
              <a:t>utiisions</a:t>
            </a:r>
            <a:r>
              <a:rPr lang="fr-FR" baseline="0" dirty="0" smtClean="0"/>
              <a:t> l’arsenal réglementaire à dispo</a:t>
            </a:r>
          </a:p>
          <a:p>
            <a:r>
              <a:rPr lang="fr-FR" baseline="0" dirty="0" smtClean="0"/>
              <a:t>PIA</a:t>
            </a:r>
          </a:p>
          <a:p>
            <a:r>
              <a:rPr lang="fr-FR" baseline="0" dirty="0" smtClean="0"/>
              <a:t>Transparence : RGPD mise en conformité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9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2A83-F2E5-466F-A9DD-0D72BF5E2E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déc 2017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déc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F8B2F-1878-4C44-B5DE-47921FBB2A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déc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0AE2B-6463-40AF-9022-9A4207F640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déc 2017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654D0-2B59-4740-BF79-4324472FE6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déc 2017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D4CA-A5A6-4050-9652-CBC1EA4088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déc 2017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45459-5AA3-4D78-9B12-9E91674A2D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déc 2017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16168-13A9-4A82-8587-4B60F50107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déc 2017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50E76-8D14-42CD-A04C-596A3136B4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déc 2017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DFE25-4656-4318-809E-5F548F6941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déc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0AA4-4234-4169-8329-4255C81FAB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déc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25DF-056B-4BED-8DBC-6EEAF5EE11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Texte du titre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 5</a:t>
            </a:r>
          </a:p>
        </p:txBody>
      </p:sp>
      <p:sp>
        <p:nvSpPr>
          <p:cNvPr id="4" name="Shape 6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C8150-5851-4A92-AFC7-E2004D4844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déc 2017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Texte du titre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 5</a:t>
            </a:r>
          </a:p>
        </p:txBody>
      </p:sp>
      <p:sp>
        <p:nvSpPr>
          <p:cNvPr id="4" name="Shape 6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58FC9-E938-4381-9058-FC643FD7CF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déc 2017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Texte du titre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 5</a:t>
            </a:r>
          </a:p>
        </p:txBody>
      </p:sp>
      <p:sp>
        <p:nvSpPr>
          <p:cNvPr id="4" name="Shape 6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900A8-7B7C-49F6-AF04-19A67BF72B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déc 2017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Texte du titre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 5</a:t>
            </a:r>
          </a:p>
        </p:txBody>
      </p:sp>
      <p:sp>
        <p:nvSpPr>
          <p:cNvPr id="4" name="Shape 6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CAE84-D26B-4DF1-9891-0F11E6F181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déc 2017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Texte du titre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 5</a:t>
            </a:r>
          </a:p>
        </p:txBody>
      </p:sp>
      <p:sp>
        <p:nvSpPr>
          <p:cNvPr id="4" name="Shape 6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AEC3-06BF-4DBF-BE53-70806EDC76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déc 2017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CUdvp_rvb_HD.jpeg" descr="Y:\CDSUFC\Communication diverses fc _cdsufc\malette fcu comm\FCUdvp_rvb_H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260350"/>
            <a:ext cx="1841500" cy="936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Shape 3"/>
          <p:cNvSpPr>
            <a:spLocks noChangeArrowheads="1"/>
          </p:cNvSpPr>
          <p:nvPr/>
        </p:nvSpPr>
        <p:spPr bwMode="auto">
          <a:xfrm>
            <a:off x="468313" y="6381750"/>
            <a:ext cx="1209675" cy="169863"/>
          </a:xfrm>
          <a:prstGeom prst="rect">
            <a:avLst/>
          </a:prstGeom>
          <a:solidFill>
            <a:srgbClr val="660066"/>
          </a:solidFill>
          <a:ln w="12700">
            <a:noFill/>
            <a:miter lim="4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fr-FR" sz="1100">
                <a:solidFill>
                  <a:srgbClr val="FFFFFF"/>
                </a:solidFill>
                <a:latin typeface="Calibri" pitchFamily="34" charset="0"/>
                <a:cs typeface="+mn-cs"/>
                <a:sym typeface="Calibri" pitchFamily="34" charset="0"/>
              </a:rPr>
              <a:t>AG FCU - 8 avril 2015</a:t>
            </a:r>
          </a:p>
        </p:txBody>
      </p:sp>
      <p:pic>
        <p:nvPicPr>
          <p:cNvPr id="6" name="FCUdvp_rvb_HD.jpeg" descr="Y:\CDSUFC\Communication diverses fc _cdsufc\malette fcu comm\FCUdvp_rvb_HD.jpg"/>
          <p:cNvPicPr>
            <a:picLocks noChangeAspect="1" noChangeArrowheads="1"/>
          </p:cNvPicPr>
          <p:nvPr/>
        </p:nvPicPr>
        <p:blipFill>
          <a:blip r:embed="rId3"/>
          <a:srcRect l="1660" t="1660" r="1660" b="1660"/>
          <a:stretch>
            <a:fillRect/>
          </a:stretch>
        </p:blipFill>
        <p:spPr bwMode="auto">
          <a:xfrm>
            <a:off x="6875463" y="260350"/>
            <a:ext cx="1841500" cy="936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7" name="Shape 35"/>
          <p:cNvSpPr>
            <a:spLocks noChangeArrowheads="1"/>
          </p:cNvSpPr>
          <p:nvPr/>
        </p:nvSpPr>
        <p:spPr bwMode="auto">
          <a:xfrm>
            <a:off x="155575" y="6346825"/>
            <a:ext cx="2470150" cy="371475"/>
          </a:xfrm>
          <a:prstGeom prst="rect">
            <a:avLst/>
          </a:prstGeom>
          <a:gradFill rotWithShape="0">
            <a:gsLst>
              <a:gs pos="0">
                <a:srgbClr val="942192"/>
              </a:gs>
              <a:gs pos="100000">
                <a:srgbClr val="942192"/>
              </a:gs>
            </a:gsLst>
            <a:lin ang="17460000"/>
          </a:gradFill>
          <a:ln w="25400">
            <a:solidFill>
              <a:srgbClr val="8C3A38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fr-FR" sz="1700">
                <a:solidFill>
                  <a:srgbClr val="000000"/>
                </a:solidFill>
                <a:latin typeface="Calibri" pitchFamily="34" charset="0"/>
                <a:cs typeface="+mn-cs"/>
                <a:sym typeface="Calibri" pitchFamily="34" charset="0"/>
              </a:rPr>
              <a:t>AG FCU du 10 avril 2014</a:t>
            </a:r>
          </a:p>
        </p:txBody>
      </p:sp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Texte du titre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5</a:t>
            </a:r>
          </a:p>
        </p:txBody>
      </p:sp>
      <p:sp>
        <p:nvSpPr>
          <p:cNvPr id="8" name="Shape 38"/>
          <p:cNvSpPr>
            <a:spLocks noGrp="1"/>
          </p:cNvSpPr>
          <p:nvPr>
            <p:ph type="sldNum" sz="quarter" idx="10"/>
          </p:nvPr>
        </p:nvSpPr>
        <p:spPr>
          <a:xfrm>
            <a:off x="6553200" y="6408738"/>
            <a:ext cx="2133600" cy="260350"/>
          </a:xfrm>
        </p:spPr>
        <p:txBody>
          <a:bodyPr lIns="45718" tIns="45718" rIns="45718" bIns="45718"/>
          <a:lstStyle>
            <a:lvl1pPr>
              <a:defRPr sz="1100"/>
            </a:lvl1pPr>
          </a:lstStyle>
          <a:p>
            <a:pPr>
              <a:defRPr/>
            </a:pPr>
            <a:fld id="{BB4D5750-BECB-436B-8FFF-F6A0E247D3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DF9E4-64C6-415A-A844-A9F58BF09D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déc 2017</a:t>
            </a: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déc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A666-E7E8-4B28-A8FD-E002CAC83D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FCUdvp_rvb_HD.jpeg" descr="Y:\CDSUFC\Communication diverses fc _cdsufc\malette fcu comm\FCUdvp_rvb_H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75463" y="260350"/>
            <a:ext cx="1841500" cy="936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27" name="Shape 3"/>
          <p:cNvSpPr>
            <a:spLocks noChangeArrowheads="1"/>
          </p:cNvSpPr>
          <p:nvPr/>
        </p:nvSpPr>
        <p:spPr bwMode="auto">
          <a:xfrm>
            <a:off x="468313" y="6381750"/>
            <a:ext cx="0" cy="168275"/>
          </a:xfrm>
          <a:prstGeom prst="rect">
            <a:avLst/>
          </a:prstGeom>
          <a:solidFill>
            <a:srgbClr val="660066"/>
          </a:solidFill>
          <a:ln w="12700">
            <a:noFill/>
            <a:miter lim="4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fr-FR" sz="1100">
              <a:solidFill>
                <a:srgbClr val="FFFFFF"/>
              </a:solidFill>
              <a:latin typeface="Calibri" pitchFamily="34" charset="0"/>
              <a:cs typeface="Helvetica" pitchFamily="34" charset="0"/>
              <a:sym typeface="Calibri" pitchFamily="34" charset="0"/>
            </a:endParaRPr>
          </a:p>
        </p:txBody>
      </p:sp>
      <p:sp>
        <p:nvSpPr>
          <p:cNvPr id="1028" name="Shape 4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15081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>
                <a:sym typeface="Century Gothic" pitchFamily="34" charset="0"/>
              </a:rPr>
              <a:t>Texte du titre</a:t>
            </a:r>
          </a:p>
        </p:txBody>
      </p:sp>
      <p:sp>
        <p:nvSpPr>
          <p:cNvPr id="1029" name="Shape 5"/>
          <p:cNvSpPr>
            <a:spLocks noGrp="1"/>
          </p:cNvSpPr>
          <p:nvPr>
            <p:ph type="body" idx="1"/>
          </p:nvPr>
        </p:nvSpPr>
        <p:spPr bwMode="auto">
          <a:xfrm>
            <a:off x="468313" y="1600200"/>
            <a:ext cx="8229600" cy="45656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>
                <a:sym typeface="Century Gothic" pitchFamily="34" charset="0"/>
              </a:rPr>
              <a:t>Texte niveau 1</a:t>
            </a:r>
          </a:p>
          <a:p>
            <a:pPr lvl="1"/>
            <a:r>
              <a:rPr lang="fr-FR" smtClean="0">
                <a:sym typeface="Century Gothic" pitchFamily="34" charset="0"/>
              </a:rPr>
              <a:t>Texte niveau 2</a:t>
            </a:r>
          </a:p>
          <a:p>
            <a:pPr lvl="2"/>
            <a:r>
              <a:rPr lang="fr-FR" smtClean="0">
                <a:sym typeface="Century Gothic" pitchFamily="34" charset="0"/>
              </a:rPr>
              <a:t>Texte niveau 3</a:t>
            </a:r>
          </a:p>
          <a:p>
            <a:pPr lvl="3"/>
            <a:r>
              <a:rPr lang="fr-FR" smtClean="0">
                <a:sym typeface="Century Gothic" pitchFamily="34" charset="0"/>
              </a:rPr>
              <a:t>Texte niveau 4</a:t>
            </a:r>
          </a:p>
          <a:p>
            <a:pPr lvl="4"/>
            <a:r>
              <a:rPr lang="fr-FR" smtClean="0">
                <a:sym typeface="Century Gothic" pitchFamily="34" charset="0"/>
              </a:rPr>
              <a:t>Texte niveau 5</a:t>
            </a:r>
          </a:p>
        </p:txBody>
      </p:sp>
      <p:sp>
        <p:nvSpPr>
          <p:cNvPr id="1030" name="Shape 6"/>
          <p:cNvSpPr>
            <a:spLocks noGrp="1"/>
          </p:cNvSpPr>
          <p:nvPr>
            <p:ph type="sldNum" sz="quarter" idx="2"/>
          </p:nvPr>
        </p:nvSpPr>
        <p:spPr bwMode="auto">
          <a:xfrm>
            <a:off x="6553200" y="6402388"/>
            <a:ext cx="2133600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  <a:sym typeface="Calibri" pitchFamily="34" charset="0"/>
              </a:defRPr>
            </a:lvl1pPr>
          </a:lstStyle>
          <a:p>
            <a:pPr>
              <a:defRPr/>
            </a:pPr>
            <a:fld id="{D34E3DD6-B04F-4C64-A3E0-1324480D4D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déc 2017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  <p:sldLayoutId id="2147483661" r:id="rId8"/>
  </p:sldLayoutIdLst>
  <p:transition spd="med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60066"/>
          </a:solidFill>
          <a:latin typeface="Century Gothic"/>
          <a:ea typeface="Century Gothic"/>
          <a:cs typeface="Century Gothic"/>
          <a:sym typeface="Century Gothic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60066"/>
          </a:solidFill>
          <a:latin typeface="Century Gothic"/>
          <a:ea typeface="Century Gothic"/>
          <a:cs typeface="Century Gothic"/>
          <a:sym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60066"/>
          </a:solidFill>
          <a:latin typeface="Century Gothic"/>
          <a:ea typeface="Century Gothic"/>
          <a:cs typeface="Century Gothic"/>
          <a:sym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60066"/>
          </a:solidFill>
          <a:latin typeface="Century Gothic"/>
          <a:ea typeface="Century Gothic"/>
          <a:cs typeface="Century Gothic"/>
          <a:sym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60066"/>
          </a:solidFill>
          <a:latin typeface="Century Gothic"/>
          <a:ea typeface="Century Gothic"/>
          <a:cs typeface="Century Gothic"/>
          <a:sym typeface="Century Gothic" pitchFamily="34" charset="0"/>
        </a:defRPr>
      </a:lvl5pPr>
      <a:lvl6pPr indent="457200">
        <a:defRPr sz="3600">
          <a:solidFill>
            <a:srgbClr val="660066"/>
          </a:solidFill>
          <a:latin typeface="Century Gothic"/>
          <a:ea typeface="Century Gothic"/>
          <a:cs typeface="Century Gothic"/>
          <a:sym typeface="Century Gothic"/>
        </a:defRPr>
      </a:lvl6pPr>
      <a:lvl7pPr indent="914400">
        <a:defRPr sz="3600">
          <a:solidFill>
            <a:srgbClr val="660066"/>
          </a:solidFill>
          <a:latin typeface="Century Gothic"/>
          <a:ea typeface="Century Gothic"/>
          <a:cs typeface="Century Gothic"/>
          <a:sym typeface="Century Gothic"/>
        </a:defRPr>
      </a:lvl7pPr>
      <a:lvl8pPr indent="1371600">
        <a:defRPr sz="3600">
          <a:solidFill>
            <a:srgbClr val="660066"/>
          </a:solidFill>
          <a:latin typeface="Century Gothic"/>
          <a:ea typeface="Century Gothic"/>
          <a:cs typeface="Century Gothic"/>
          <a:sym typeface="Century Gothic"/>
        </a:defRPr>
      </a:lvl8pPr>
      <a:lvl9pPr indent="1828800">
        <a:defRPr sz="3600">
          <a:solidFill>
            <a:srgbClr val="660066"/>
          </a:solid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»"/>
        <a:defRPr sz="2800">
          <a:solidFill>
            <a:srgbClr val="7F7F7F"/>
          </a:solidFill>
          <a:latin typeface="Century Gothic"/>
          <a:ea typeface="Century Gothic"/>
          <a:cs typeface="Century Gothic"/>
          <a:sym typeface="Century Gothic" pitchFamily="34" charset="0"/>
        </a:defRPr>
      </a:lvl1pPr>
      <a:lvl2pPr marL="790575" indent="-333375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800">
          <a:solidFill>
            <a:srgbClr val="7F7F7F"/>
          </a:solidFill>
          <a:latin typeface="Century Gothic"/>
          <a:ea typeface="Century Gothic"/>
          <a:cs typeface="Century Gothic"/>
          <a:sym typeface="Century Gothic" pitchFamily="34" charset="0"/>
        </a:defRPr>
      </a:lvl2pPr>
      <a:lvl3pPr marL="1233488" indent="-319088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800">
          <a:solidFill>
            <a:srgbClr val="7F7F7F"/>
          </a:solidFill>
          <a:latin typeface="Century Gothic"/>
          <a:ea typeface="Century Gothic"/>
          <a:cs typeface="Century Gothic"/>
          <a:sym typeface="Century Gothic" pitchFamily="34" charset="0"/>
        </a:defRPr>
      </a:lvl3pPr>
      <a:lvl4pPr marL="1727200" indent="-355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800">
          <a:solidFill>
            <a:srgbClr val="7F7F7F"/>
          </a:solidFill>
          <a:latin typeface="Century Gothic"/>
          <a:ea typeface="Century Gothic"/>
          <a:cs typeface="Century Gothic"/>
          <a:sym typeface="Century Gothic" pitchFamily="34" charset="0"/>
        </a:defRPr>
      </a:lvl4pPr>
      <a:lvl5pPr marL="2184400" indent="-355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»"/>
        <a:defRPr sz="2800">
          <a:solidFill>
            <a:srgbClr val="7F7F7F"/>
          </a:solidFill>
          <a:latin typeface="Century Gothic"/>
          <a:ea typeface="Century Gothic"/>
          <a:cs typeface="Century Gothic"/>
          <a:sym typeface="Century Gothic" pitchFamily="34" charset="0"/>
        </a:defRPr>
      </a:lvl5pPr>
      <a:lvl6pPr marL="2641600" indent="-355600">
        <a:spcBef>
          <a:spcPts val="600"/>
        </a:spcBef>
        <a:buSzPct val="100000"/>
        <a:buFont typeface="Arial"/>
        <a:buChar char="•"/>
        <a:defRPr sz="2800">
          <a:solidFill>
            <a:srgbClr val="7F7F7F"/>
          </a:solidFill>
          <a:latin typeface="Century Gothic"/>
          <a:ea typeface="Century Gothic"/>
          <a:cs typeface="Century Gothic"/>
          <a:sym typeface="Century Gothic"/>
        </a:defRPr>
      </a:lvl6pPr>
      <a:lvl7pPr marL="3098800" indent="-355600">
        <a:spcBef>
          <a:spcPts val="600"/>
        </a:spcBef>
        <a:buSzPct val="100000"/>
        <a:buFont typeface="Arial"/>
        <a:buChar char="•"/>
        <a:defRPr sz="2800">
          <a:solidFill>
            <a:srgbClr val="7F7F7F"/>
          </a:solidFill>
          <a:latin typeface="Century Gothic"/>
          <a:ea typeface="Century Gothic"/>
          <a:cs typeface="Century Gothic"/>
          <a:sym typeface="Century Gothic"/>
        </a:defRPr>
      </a:lvl7pPr>
      <a:lvl8pPr marL="3556000" indent="-355600">
        <a:spcBef>
          <a:spcPts val="600"/>
        </a:spcBef>
        <a:buSzPct val="100000"/>
        <a:buFont typeface="Arial"/>
        <a:buChar char="•"/>
        <a:defRPr sz="2800">
          <a:solidFill>
            <a:srgbClr val="7F7F7F"/>
          </a:solidFill>
          <a:latin typeface="Century Gothic"/>
          <a:ea typeface="Century Gothic"/>
          <a:cs typeface="Century Gothic"/>
          <a:sym typeface="Century Gothic"/>
        </a:defRPr>
      </a:lvl8pPr>
      <a:lvl9pPr marL="4013200" indent="-355600">
        <a:spcBef>
          <a:spcPts val="600"/>
        </a:spcBef>
        <a:buSzPct val="100000"/>
        <a:buFont typeface="Arial"/>
        <a:buChar char="•"/>
        <a:defRPr sz="2800">
          <a:solidFill>
            <a:srgbClr val="7F7F7F"/>
          </a:solid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126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chemeClr val="tx1">
                    <a:tint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kern="0" smtClean="0">
                <a:solidFill>
                  <a:schemeClr val="tx1">
                    <a:tint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defRPr/>
            </a:pPr>
            <a:r>
              <a:rPr lang="fr-FR" smtClean="0"/>
              <a:t>déc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chemeClr val="tx1">
                    <a:tint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defRPr/>
            </a:pPr>
            <a:fld id="{20CF4E72-4497-43CE-9B5C-ADF856FFD8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44"/>
          <p:cNvSpPr>
            <a:spLocks noGrp="1"/>
          </p:cNvSpPr>
          <p:nvPr>
            <p:ph type="title" idx="4294967295"/>
          </p:nvPr>
        </p:nvSpPr>
        <p:spPr>
          <a:xfrm>
            <a:off x="684213" y="2205038"/>
            <a:ext cx="7632203" cy="1470025"/>
          </a:xfrm>
        </p:spPr>
        <p:txBody>
          <a:bodyPr lIns="0" tIns="0" rIns="0" bIns="0"/>
          <a:lstStyle/>
          <a:p>
            <a:pPr eaLnBrk="1" hangingPunct="1"/>
            <a:r>
              <a:rPr lang="fr-FR" sz="2800" b="1" dirty="0" smtClean="0">
                <a:latin typeface="Century Gothic" pitchFamily="34" charset="0"/>
              </a:rPr>
              <a:t>L’apport de la Formation Continue pour les établissements universitaires</a:t>
            </a:r>
          </a:p>
        </p:txBody>
      </p:sp>
      <p:sp>
        <p:nvSpPr>
          <p:cNvPr id="25602" name="Shape 45"/>
          <p:cNvSpPr>
            <a:spLocks noGrp="1"/>
          </p:cNvSpPr>
          <p:nvPr>
            <p:ph type="body" idx="4294967295"/>
          </p:nvPr>
        </p:nvSpPr>
        <p:spPr>
          <a:xfrm>
            <a:off x="1331913" y="3933825"/>
            <a:ext cx="6400800" cy="1520825"/>
          </a:xfrm>
        </p:spPr>
        <p:txBody>
          <a:bodyPr lIns="0" tIns="0" rIns="0" bIns="0"/>
          <a:lstStyle/>
          <a:p>
            <a:pPr marL="0" indent="0" algn="ctr" eaLnBrk="1" hangingPunct="1">
              <a:buSzTx/>
              <a:buNone/>
            </a:pPr>
            <a:r>
              <a:rPr lang="fr-FR" dirty="0" smtClean="0"/>
              <a:t>Colloque </a:t>
            </a:r>
            <a:r>
              <a:rPr lang="fr-FR" dirty="0"/>
              <a:t>ANVPCA</a:t>
            </a:r>
          </a:p>
          <a:p>
            <a:pPr marL="0" indent="0" algn="ctr" eaLnBrk="1" hangingPunct="1">
              <a:buSzTx/>
              <a:buNone/>
            </a:pPr>
            <a:r>
              <a:rPr lang="fr-FR" dirty="0" smtClean="0"/>
              <a:t>29 </a:t>
            </a:r>
            <a:r>
              <a:rPr lang="fr-FR" dirty="0"/>
              <a:t>mars 2018 </a:t>
            </a:r>
            <a:r>
              <a:rPr lang="fr-FR" dirty="0" smtClean="0"/>
              <a:t>- </a:t>
            </a:r>
            <a:r>
              <a:rPr lang="fr-FR" dirty="0"/>
              <a:t>Grenoble</a:t>
            </a:r>
            <a:endParaRPr lang="fr-FR" b="1" dirty="0" smtClean="0">
              <a:solidFill>
                <a:srgbClr val="898989"/>
              </a:solidFill>
              <a:latin typeface="Century Gothic" pitchFamily="34" charset="0"/>
            </a:endParaRPr>
          </a:p>
        </p:txBody>
      </p:sp>
      <p:sp>
        <p:nvSpPr>
          <p:cNvPr id="25603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95536" y="6237312"/>
            <a:ext cx="3240360" cy="476250"/>
          </a:xfrm>
          <a:noFill/>
        </p:spPr>
        <p:txBody>
          <a:bodyPr/>
          <a:lstStyle/>
          <a:p>
            <a:pPr>
              <a:spcBef>
                <a:spcPts val="600"/>
              </a:spcBef>
            </a:pPr>
            <a:r>
              <a:rPr lang="fr-FR" sz="1200" dirty="0">
                <a:solidFill>
                  <a:srgbClr val="7F7F7F"/>
                </a:solidFill>
                <a:latin typeface="Century Gothic"/>
                <a:ea typeface="Century Gothic"/>
                <a:cs typeface="Century Gothic"/>
              </a:rPr>
              <a:t>Franck Giuliani : Président CDSUFC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6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5937615" cy="1039684"/>
          </a:xfrm>
        </p:spPr>
        <p:txBody>
          <a:bodyPr lIns="0" tIns="0" rIns="0" bIns="0"/>
          <a:lstStyle/>
          <a:p>
            <a:pPr defTabSz="488950" eaLnBrk="1" hangingPunct="1"/>
            <a:r>
              <a:rPr lang="fr-FR" sz="3200" dirty="0"/>
              <a:t>FCU nouveau monde:  ingénieries de parcours repensées</a:t>
            </a:r>
            <a:endParaRPr lang="fr-FR" sz="3200" dirty="0" smtClean="0">
              <a:latin typeface="Century Gothic" pitchFamily="34" charset="0"/>
            </a:endParaRPr>
          </a:p>
        </p:txBody>
      </p:sp>
      <p:sp>
        <p:nvSpPr>
          <p:cNvPr id="29698" name="Shape 63"/>
          <p:cNvSpPr>
            <a:spLocks noGrp="1"/>
          </p:cNvSpPr>
          <p:nvPr>
            <p:ph type="body" idx="4294967295"/>
          </p:nvPr>
        </p:nvSpPr>
        <p:spPr>
          <a:xfrm>
            <a:off x="237806" y="1458958"/>
            <a:ext cx="8229600" cy="4786267"/>
          </a:xfrm>
        </p:spPr>
        <p:txBody>
          <a:bodyPr lIns="0" tIns="0" rIns="0" bIns="0"/>
          <a:lstStyle/>
          <a:p>
            <a:pPr marL="0" indent="0">
              <a:buFont typeface="Arial" charset="0"/>
              <a:buNone/>
            </a:pPr>
            <a:endParaRPr lang="fr-FR" sz="2000" dirty="0" smtClean="0">
              <a:latin typeface="Century Gothic" pitchFamily="34" charset="0"/>
            </a:endParaRPr>
          </a:p>
        </p:txBody>
      </p:sp>
      <p:sp>
        <p:nvSpPr>
          <p:cNvPr id="29699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9</a:t>
            </a:r>
            <a:endParaRPr lang="fr-FR" dirty="0"/>
          </a:p>
        </p:txBody>
      </p:sp>
      <p:grpSp>
        <p:nvGrpSpPr>
          <p:cNvPr id="5" name="Séquençage…"/>
          <p:cNvGrpSpPr/>
          <p:nvPr/>
        </p:nvGrpSpPr>
        <p:grpSpPr>
          <a:xfrm>
            <a:off x="4190681" y="1869566"/>
            <a:ext cx="2178079" cy="1826786"/>
            <a:chOff x="-1502826" y="-251659"/>
            <a:chExt cx="3338492" cy="3338492"/>
          </a:xfrm>
        </p:grpSpPr>
        <p:sp>
          <p:nvSpPr>
            <p:cNvPr id="6" name="Cercle"/>
            <p:cNvSpPr/>
            <p:nvPr/>
          </p:nvSpPr>
          <p:spPr>
            <a:xfrm>
              <a:off x="-1502826" y="-251659"/>
              <a:ext cx="3338492" cy="3338492"/>
            </a:xfrm>
            <a:prstGeom prst="ellipse">
              <a:avLst/>
            </a:prstGeom>
            <a:solidFill>
              <a:srgbClr val="F7BA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 fontAlgn="auto" hangingPunct="0">
                <a:spcBef>
                  <a:spcPts val="0"/>
                </a:spcBef>
                <a:spcAft>
                  <a:spcPts val="0"/>
                </a:spcAft>
                <a:defRPr sz="3000"/>
              </a:pPr>
              <a:endParaRPr sz="3000" kern="0">
                <a:solidFill>
                  <a:srgbClr val="000000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7" name="Séquençage…"/>
            <p:cNvSpPr txBox="1"/>
            <p:nvPr/>
          </p:nvSpPr>
          <p:spPr>
            <a:xfrm>
              <a:off x="-1017430" y="1075024"/>
              <a:ext cx="2731650" cy="636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 defTabSz="584200" fontAlgn="auto" hangingPunct="0">
                <a:spcBef>
                  <a:spcPts val="0"/>
                </a:spcBef>
                <a:spcAft>
                  <a:spcPts val="0"/>
                </a:spcAft>
                <a:defRPr sz="3000"/>
              </a:pPr>
              <a:endParaRPr sz="1600" kern="0" dirty="0">
                <a:solidFill>
                  <a:srgbClr val="000000"/>
                </a:solidFill>
                <a:latin typeface="Helvetica Neue Medium"/>
                <a:sym typeface="Helvetica Neue Medium"/>
              </a:endParaRPr>
            </a:p>
          </p:txBody>
        </p:sp>
      </p:grpSp>
      <p:grpSp>
        <p:nvGrpSpPr>
          <p:cNvPr id="8" name="Encadrement"/>
          <p:cNvGrpSpPr/>
          <p:nvPr/>
        </p:nvGrpSpPr>
        <p:grpSpPr>
          <a:xfrm>
            <a:off x="4238797" y="4841838"/>
            <a:ext cx="2167131" cy="1679540"/>
            <a:chOff x="-667455" y="280191"/>
            <a:chExt cx="3514154" cy="2413533"/>
          </a:xfrm>
        </p:grpSpPr>
        <p:sp>
          <p:nvSpPr>
            <p:cNvPr id="9" name="Ovale"/>
            <p:cNvSpPr/>
            <p:nvPr/>
          </p:nvSpPr>
          <p:spPr>
            <a:xfrm>
              <a:off x="-667455" y="280191"/>
              <a:ext cx="3435176" cy="2413533"/>
            </a:xfrm>
            <a:prstGeom prst="ellipse">
              <a:avLst/>
            </a:prstGeom>
            <a:solidFill>
              <a:srgbClr val="F7BA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 fontAlgn="auto" hangingPunct="0">
                <a:spcBef>
                  <a:spcPts val="0"/>
                </a:spcBef>
                <a:spcAft>
                  <a:spcPts val="0"/>
                </a:spcAft>
                <a:defRPr sz="3000"/>
              </a:pPr>
              <a:endParaRPr sz="3000" kern="0">
                <a:solidFill>
                  <a:srgbClr val="000000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10" name="Encadrement"/>
            <p:cNvSpPr txBox="1"/>
            <p:nvPr/>
          </p:nvSpPr>
          <p:spPr>
            <a:xfrm>
              <a:off x="-346019" y="1024024"/>
              <a:ext cx="3192718" cy="7592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 algn="ctr" defTabSz="58420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sz="1600" kern="0" dirty="0" err="1" smtClean="0">
                  <a:solidFill>
                    <a:srgbClr val="000000"/>
                  </a:solidFill>
                  <a:latin typeface="Helvetica Neue Medium"/>
                  <a:sym typeface="Helvetica Neue Medium"/>
                </a:rPr>
                <a:t>Encadrement</a:t>
              </a:r>
              <a:endParaRPr lang="fr-FR" sz="1600" kern="0" dirty="0" smtClean="0">
                <a:solidFill>
                  <a:srgbClr val="000000"/>
                </a:solidFill>
                <a:latin typeface="Helvetica Neue Medium"/>
                <a:sym typeface="Helvetica Neue Medium"/>
              </a:endParaRPr>
            </a:p>
            <a:p>
              <a:pPr algn="ctr" defTabSz="58420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fr-FR" sz="1600" kern="0" dirty="0" smtClean="0">
                  <a:solidFill>
                    <a:srgbClr val="000000"/>
                  </a:solidFill>
                  <a:latin typeface="Helvetica Neue Medium"/>
                  <a:sym typeface="Helvetica Neue Medium"/>
                </a:rPr>
                <a:t>Accompagnement</a:t>
              </a:r>
            </a:p>
            <a:p>
              <a:pPr algn="ctr" defTabSz="58420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fr-FR" sz="1600" kern="0" dirty="0" smtClean="0">
                  <a:solidFill>
                    <a:srgbClr val="000000"/>
                  </a:solidFill>
                  <a:latin typeface="Helvetica Neue Medium"/>
                  <a:sym typeface="Helvetica Neue Medium"/>
                </a:rPr>
                <a:t>Réajustement</a:t>
              </a:r>
              <a:endParaRPr sz="1600" kern="0" dirty="0">
                <a:solidFill>
                  <a:srgbClr val="000000"/>
                </a:solidFill>
                <a:latin typeface="Helvetica Neue Medium"/>
                <a:sym typeface="Helvetica Neue Medium"/>
              </a:endParaRPr>
            </a:p>
          </p:txBody>
        </p:sp>
      </p:grpSp>
      <p:grpSp>
        <p:nvGrpSpPr>
          <p:cNvPr id="11" name="Justificatifs…"/>
          <p:cNvGrpSpPr/>
          <p:nvPr/>
        </p:nvGrpSpPr>
        <p:grpSpPr>
          <a:xfrm>
            <a:off x="935401" y="3433920"/>
            <a:ext cx="2386471" cy="1534930"/>
            <a:chOff x="0" y="-1"/>
            <a:chExt cx="3392462" cy="2891584"/>
          </a:xfrm>
        </p:grpSpPr>
        <p:sp>
          <p:nvSpPr>
            <p:cNvPr id="12" name="Ovale"/>
            <p:cNvSpPr/>
            <p:nvPr/>
          </p:nvSpPr>
          <p:spPr>
            <a:xfrm>
              <a:off x="0" y="-1"/>
              <a:ext cx="3392462" cy="2891584"/>
            </a:xfrm>
            <a:prstGeom prst="ellipse">
              <a:avLst/>
            </a:prstGeom>
            <a:solidFill>
              <a:srgbClr val="F7BA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 fontAlgn="auto" hangingPunct="0">
                <a:spcBef>
                  <a:spcPts val="0"/>
                </a:spcBef>
                <a:spcAft>
                  <a:spcPts val="0"/>
                </a:spcAft>
                <a:defRPr sz="3000"/>
              </a:pPr>
              <a:endParaRPr sz="3000" kern="0">
                <a:solidFill>
                  <a:srgbClr val="000000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13" name="Justificatifs…"/>
            <p:cNvSpPr txBox="1"/>
            <p:nvPr/>
          </p:nvSpPr>
          <p:spPr>
            <a:xfrm>
              <a:off x="294379" y="429352"/>
              <a:ext cx="2398835" cy="657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 defTabSz="584200" fontAlgn="auto" hangingPunct="0">
                <a:spcBef>
                  <a:spcPts val="0"/>
                </a:spcBef>
                <a:spcAft>
                  <a:spcPts val="0"/>
                </a:spcAft>
                <a:defRPr sz="3000"/>
              </a:pPr>
              <a:r>
                <a:rPr lang="fr-FR" sz="1600" kern="0" dirty="0" smtClean="0">
                  <a:solidFill>
                    <a:srgbClr val="000000"/>
                  </a:solidFill>
                  <a:latin typeface="Helvetica Neue Medium"/>
                  <a:sym typeface="Helvetica Neue Medium"/>
                </a:rPr>
                <a:t>Notion d’</a:t>
              </a:r>
              <a:r>
                <a:rPr sz="1600" kern="0" dirty="0" err="1" smtClean="0">
                  <a:solidFill>
                    <a:srgbClr val="000000"/>
                  </a:solidFill>
                  <a:latin typeface="Helvetica Neue Medium"/>
                  <a:sym typeface="Helvetica Neue Medium"/>
                </a:rPr>
                <a:t>assiduité</a:t>
              </a:r>
              <a:endParaRPr sz="1600" kern="0" dirty="0">
                <a:solidFill>
                  <a:srgbClr val="000000"/>
                </a:solidFill>
                <a:latin typeface="Helvetica Neue Medium"/>
                <a:sym typeface="Helvetica Neue Medium"/>
              </a:endParaRPr>
            </a:p>
          </p:txBody>
        </p:sp>
      </p:grpSp>
      <p:grpSp>
        <p:nvGrpSpPr>
          <p:cNvPr id="14" name="Dispositifs…"/>
          <p:cNvGrpSpPr/>
          <p:nvPr/>
        </p:nvGrpSpPr>
        <p:grpSpPr>
          <a:xfrm>
            <a:off x="2629164" y="3229788"/>
            <a:ext cx="3265529" cy="2068653"/>
            <a:chOff x="-458815" y="448931"/>
            <a:chExt cx="3137799" cy="1915394"/>
          </a:xfrm>
        </p:grpSpPr>
        <p:sp>
          <p:nvSpPr>
            <p:cNvPr id="15" name="Ovale"/>
            <p:cNvSpPr/>
            <p:nvPr/>
          </p:nvSpPr>
          <p:spPr>
            <a:xfrm>
              <a:off x="-458815" y="448931"/>
              <a:ext cx="3137799" cy="1915394"/>
            </a:xfrm>
            <a:prstGeom prst="ellipse">
              <a:avLst/>
            </a:prstGeom>
            <a:solidFill>
              <a:srgbClr val="F7BA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 fontAlgn="auto" hangingPunct="0">
                <a:spcBef>
                  <a:spcPts val="0"/>
                </a:spcBef>
                <a:spcAft>
                  <a:spcPts val="0"/>
                </a:spcAft>
                <a:defRPr sz="3000"/>
              </a:pPr>
              <a:r>
                <a:rPr lang="fr-FR" sz="1800" b="1" kern="0" dirty="0" smtClean="0">
                  <a:solidFill>
                    <a:srgbClr val="000000"/>
                  </a:solidFill>
                  <a:latin typeface="Helvetica Neue Medium"/>
                  <a:sym typeface="Helvetica Neue Medium"/>
                </a:rPr>
                <a:t>Parcours Individualisés</a:t>
              </a:r>
            </a:p>
            <a:p>
              <a:pPr algn="ctr" defTabSz="584200" fontAlgn="auto" hangingPunct="0">
                <a:spcBef>
                  <a:spcPts val="0"/>
                </a:spcBef>
                <a:spcAft>
                  <a:spcPts val="0"/>
                </a:spcAft>
                <a:defRPr sz="3000"/>
              </a:pPr>
              <a:r>
                <a:rPr lang="fr-FR" sz="1800" b="1" kern="0" dirty="0">
                  <a:solidFill>
                    <a:srgbClr val="000000"/>
                  </a:solidFill>
                  <a:latin typeface="Helvetica Neue Medium"/>
                  <a:sym typeface="Helvetica Neue Medium"/>
                </a:rPr>
                <a:t>e</a:t>
              </a:r>
              <a:r>
                <a:rPr lang="fr-FR" sz="1800" b="1" kern="0" dirty="0" smtClean="0">
                  <a:solidFill>
                    <a:srgbClr val="000000"/>
                  </a:solidFill>
                  <a:latin typeface="Helvetica Neue Medium"/>
                  <a:sym typeface="Helvetica Neue Medium"/>
                </a:rPr>
                <a:t>t Négociés</a:t>
              </a:r>
              <a:endParaRPr lang="fr-FR" sz="1800" b="1" kern="0" dirty="0">
                <a:solidFill>
                  <a:srgbClr val="000000"/>
                </a:solidFill>
                <a:latin typeface="Helvetica Neue Medium"/>
                <a:sym typeface="Helvetica Neue Medium"/>
              </a:endParaRPr>
            </a:p>
            <a:p>
              <a:pPr algn="ctr" defTabSz="584200" fontAlgn="auto" hangingPunct="0">
                <a:spcBef>
                  <a:spcPts val="0"/>
                </a:spcBef>
                <a:spcAft>
                  <a:spcPts val="0"/>
                </a:spcAft>
                <a:defRPr sz="3000"/>
              </a:pPr>
              <a:endParaRPr sz="3000" kern="0" dirty="0">
                <a:solidFill>
                  <a:srgbClr val="000000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16" name="Dispositifs…"/>
            <p:cNvSpPr txBox="1"/>
            <p:nvPr/>
          </p:nvSpPr>
          <p:spPr>
            <a:xfrm>
              <a:off x="-458815" y="448931"/>
              <a:ext cx="2112281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 defTabSz="584200" fontAlgn="auto" hangingPunct="0">
                <a:spcBef>
                  <a:spcPts val="0"/>
                </a:spcBef>
                <a:spcAft>
                  <a:spcPts val="0"/>
                </a:spcAft>
                <a:defRPr sz="3000"/>
              </a:pPr>
              <a:endParaRPr sz="3000" kern="0" dirty="0">
                <a:solidFill>
                  <a:srgbClr val="000000"/>
                </a:solidFill>
                <a:latin typeface="Helvetica Neue Medium"/>
                <a:sym typeface="Helvetica Neue Medium"/>
              </a:endParaRPr>
            </a:p>
          </p:txBody>
        </p:sp>
      </p:grpSp>
      <p:grpSp>
        <p:nvGrpSpPr>
          <p:cNvPr id="17" name="Evaluations"/>
          <p:cNvGrpSpPr/>
          <p:nvPr/>
        </p:nvGrpSpPr>
        <p:grpSpPr>
          <a:xfrm>
            <a:off x="2505290" y="4605527"/>
            <a:ext cx="1831654" cy="1798622"/>
            <a:chOff x="551843" y="-1"/>
            <a:chExt cx="2759077" cy="1710535"/>
          </a:xfrm>
        </p:grpSpPr>
        <p:sp>
          <p:nvSpPr>
            <p:cNvPr id="18" name="Ovale"/>
            <p:cNvSpPr/>
            <p:nvPr/>
          </p:nvSpPr>
          <p:spPr>
            <a:xfrm>
              <a:off x="551843" y="-1"/>
              <a:ext cx="2759077" cy="1710535"/>
            </a:xfrm>
            <a:prstGeom prst="ellipse">
              <a:avLst/>
            </a:prstGeom>
            <a:solidFill>
              <a:srgbClr val="F7BA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 fontAlgn="auto" hangingPunct="0">
                <a:spcBef>
                  <a:spcPts val="0"/>
                </a:spcBef>
                <a:spcAft>
                  <a:spcPts val="0"/>
                </a:spcAft>
                <a:defRPr sz="3000"/>
              </a:pPr>
              <a:endParaRPr sz="3000" kern="0">
                <a:solidFill>
                  <a:srgbClr val="000000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19" name="Evaluations"/>
            <p:cNvSpPr txBox="1"/>
            <p:nvPr/>
          </p:nvSpPr>
          <p:spPr>
            <a:xfrm>
              <a:off x="820146" y="705602"/>
              <a:ext cx="2341172" cy="418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 algn="ctr" defTabSz="58420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sz="1600" kern="0" dirty="0">
                  <a:solidFill>
                    <a:srgbClr val="000000"/>
                  </a:solidFill>
                  <a:latin typeface="Helvetica Neue Medium"/>
                  <a:sym typeface="Helvetica Neue Medium"/>
                </a:rPr>
                <a:t>Evaluations</a:t>
              </a:r>
            </a:p>
          </p:txBody>
        </p:sp>
      </p:grpSp>
      <p:grpSp>
        <p:nvGrpSpPr>
          <p:cNvPr id="20" name="Attestations des travaux réalisés"/>
          <p:cNvGrpSpPr/>
          <p:nvPr/>
        </p:nvGrpSpPr>
        <p:grpSpPr>
          <a:xfrm>
            <a:off x="850980" y="3348928"/>
            <a:ext cx="6737475" cy="1717595"/>
            <a:chOff x="-6298063" y="-928165"/>
            <a:chExt cx="6737473" cy="1717593"/>
          </a:xfrm>
        </p:grpSpPr>
        <p:sp>
          <p:nvSpPr>
            <p:cNvPr id="21" name="Ovale"/>
            <p:cNvSpPr/>
            <p:nvPr/>
          </p:nvSpPr>
          <p:spPr>
            <a:xfrm>
              <a:off x="-2021984" y="-928165"/>
              <a:ext cx="2461394" cy="1717593"/>
            </a:xfrm>
            <a:prstGeom prst="ellipse">
              <a:avLst/>
            </a:prstGeom>
            <a:solidFill>
              <a:srgbClr val="F7BA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 fontAlgn="auto" hangingPunct="0">
                <a:spcBef>
                  <a:spcPts val="0"/>
                </a:spcBef>
                <a:spcAft>
                  <a:spcPts val="0"/>
                </a:spcAft>
                <a:defRPr sz="3000"/>
              </a:pPr>
              <a:r>
                <a:rPr lang="fr-FR" sz="1600" kern="0" dirty="0" smtClean="0">
                  <a:solidFill>
                    <a:srgbClr val="000000"/>
                  </a:solidFill>
                  <a:latin typeface="Helvetica Neue Medium"/>
                  <a:sym typeface="Helvetica Neue Medium"/>
                </a:rPr>
                <a:t>Prise en charge forfait; CPF; </a:t>
              </a:r>
              <a:r>
                <a:rPr lang="fr-FR" sz="1600" kern="0" dirty="0" err="1" smtClean="0">
                  <a:solidFill>
                    <a:srgbClr val="000000"/>
                  </a:solidFill>
                  <a:latin typeface="Helvetica Neue Medium"/>
                  <a:sym typeface="Helvetica Neue Medium"/>
                </a:rPr>
                <a:t>multifinancements</a:t>
              </a:r>
              <a:endParaRPr sz="1600" kern="0" dirty="0">
                <a:solidFill>
                  <a:srgbClr val="000000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22" name="Attestations des travaux réalisés"/>
            <p:cNvSpPr txBox="1"/>
            <p:nvPr/>
          </p:nvSpPr>
          <p:spPr>
            <a:xfrm>
              <a:off x="-6298063" y="-179663"/>
              <a:ext cx="2270504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 algn="ctr" defTabSz="58420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sz="1600" kern="0" dirty="0">
                  <a:solidFill>
                    <a:srgbClr val="000000"/>
                  </a:solidFill>
                  <a:latin typeface="Helvetica Neue Medium"/>
                  <a:sym typeface="Helvetica Neue Medium"/>
                </a:rPr>
                <a:t>Attestations des </a:t>
              </a:r>
              <a:r>
                <a:rPr sz="1600" kern="0" dirty="0" err="1">
                  <a:solidFill>
                    <a:srgbClr val="000000"/>
                  </a:solidFill>
                  <a:latin typeface="Helvetica Neue Medium"/>
                  <a:sym typeface="Helvetica Neue Medium"/>
                </a:rPr>
                <a:t>travaux</a:t>
              </a:r>
              <a:r>
                <a:rPr sz="1600" kern="0" dirty="0">
                  <a:solidFill>
                    <a:srgbClr val="000000"/>
                  </a:solidFill>
                  <a:latin typeface="Helvetica Neue Medium"/>
                  <a:sym typeface="Helvetica Neue Medium"/>
                </a:rPr>
                <a:t> </a:t>
              </a:r>
              <a:r>
                <a:rPr sz="1600" kern="0" dirty="0" err="1">
                  <a:solidFill>
                    <a:srgbClr val="000000"/>
                  </a:solidFill>
                  <a:latin typeface="Helvetica Neue Medium"/>
                  <a:sym typeface="Helvetica Neue Medium"/>
                </a:rPr>
                <a:t>réalisés</a:t>
              </a:r>
              <a:endParaRPr sz="1600" kern="0" dirty="0">
                <a:solidFill>
                  <a:srgbClr val="000000"/>
                </a:solidFill>
                <a:latin typeface="Helvetica Neue Medium"/>
                <a:sym typeface="Helvetica Neue Medium"/>
              </a:endParaRPr>
            </a:p>
          </p:txBody>
        </p:sp>
      </p:grpSp>
      <p:grpSp>
        <p:nvGrpSpPr>
          <p:cNvPr id="24" name="Séquençage…"/>
          <p:cNvGrpSpPr/>
          <p:nvPr/>
        </p:nvGrpSpPr>
        <p:grpSpPr>
          <a:xfrm>
            <a:off x="2292826" y="1974580"/>
            <a:ext cx="2082562" cy="1791096"/>
            <a:chOff x="-1502826" y="-251659"/>
            <a:chExt cx="3338492" cy="3338492"/>
          </a:xfrm>
        </p:grpSpPr>
        <p:sp>
          <p:nvSpPr>
            <p:cNvPr id="25" name="Cercle"/>
            <p:cNvSpPr/>
            <p:nvPr/>
          </p:nvSpPr>
          <p:spPr>
            <a:xfrm>
              <a:off x="-1502826" y="-251659"/>
              <a:ext cx="3338492" cy="3338492"/>
            </a:xfrm>
            <a:prstGeom prst="ellipse">
              <a:avLst/>
            </a:prstGeom>
            <a:solidFill>
              <a:srgbClr val="F7BA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 fontAlgn="auto" hangingPunct="0">
                <a:spcBef>
                  <a:spcPts val="0"/>
                </a:spcBef>
                <a:spcAft>
                  <a:spcPts val="0"/>
                </a:spcAft>
                <a:defRPr sz="3000"/>
              </a:pPr>
              <a:endParaRPr sz="3000" kern="0">
                <a:solidFill>
                  <a:srgbClr val="000000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26" name="Séquençage…"/>
            <p:cNvSpPr txBox="1"/>
            <p:nvPr/>
          </p:nvSpPr>
          <p:spPr>
            <a:xfrm>
              <a:off x="-1017430" y="625796"/>
              <a:ext cx="2731650" cy="1534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 defTabSz="584200" fontAlgn="auto" hangingPunct="0">
                <a:spcBef>
                  <a:spcPts val="0"/>
                </a:spcBef>
                <a:spcAft>
                  <a:spcPts val="0"/>
                </a:spcAft>
                <a:defRPr sz="3000"/>
              </a:pPr>
              <a:r>
                <a:rPr lang="fr-FR" sz="1600" kern="0" dirty="0" smtClean="0">
                  <a:solidFill>
                    <a:srgbClr val="000000"/>
                  </a:solidFill>
                  <a:latin typeface="Helvetica Neue Medium"/>
                  <a:sym typeface="Helvetica Neue Medium"/>
                </a:rPr>
                <a:t>Positionnement et </a:t>
              </a:r>
              <a:r>
                <a:rPr sz="1600" kern="0" dirty="0" err="1" smtClean="0">
                  <a:solidFill>
                    <a:srgbClr val="000000"/>
                  </a:solidFill>
                  <a:latin typeface="Helvetica Neue Medium"/>
                  <a:sym typeface="Helvetica Neue Medium"/>
                </a:rPr>
                <a:t>Séquençage</a:t>
              </a:r>
              <a:endParaRPr sz="1600" kern="0" dirty="0">
                <a:solidFill>
                  <a:srgbClr val="000000"/>
                </a:solidFill>
                <a:latin typeface="Helvetica Neue Medium"/>
                <a:sym typeface="Helvetica Neue Medium"/>
              </a:endParaRPr>
            </a:p>
            <a:p>
              <a:pPr algn="ctr" defTabSz="584200" fontAlgn="auto" hangingPunct="0">
                <a:spcBef>
                  <a:spcPts val="0"/>
                </a:spcBef>
                <a:spcAft>
                  <a:spcPts val="0"/>
                </a:spcAft>
                <a:defRPr sz="3000"/>
              </a:pPr>
              <a:r>
                <a:rPr sz="1600" kern="0" dirty="0">
                  <a:solidFill>
                    <a:srgbClr val="000000"/>
                  </a:solidFill>
                  <a:latin typeface="Helvetica Neue Medium"/>
                  <a:sym typeface="Helvetica Neue Medium"/>
                </a:rPr>
                <a:t>des </a:t>
              </a:r>
              <a:r>
                <a:rPr sz="1600" kern="0" dirty="0" err="1">
                  <a:solidFill>
                    <a:srgbClr val="000000"/>
                  </a:solidFill>
                  <a:latin typeface="Helvetica Neue Medium"/>
                  <a:sym typeface="Helvetica Neue Medium"/>
                </a:rPr>
                <a:t>parcours</a:t>
              </a:r>
              <a:endParaRPr sz="1600" kern="0" dirty="0">
                <a:solidFill>
                  <a:srgbClr val="000000"/>
                </a:solidFill>
                <a:latin typeface="Helvetica Neue Medium"/>
                <a:sym typeface="Helvetica Neue Medium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252013" y="2427343"/>
            <a:ext cx="2140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4200" fontAlgn="auto" hangingPunct="0">
              <a:spcBef>
                <a:spcPts val="0"/>
              </a:spcBef>
              <a:spcAft>
                <a:spcPts val="0"/>
              </a:spcAft>
              <a:defRPr sz="3000"/>
            </a:pPr>
            <a:r>
              <a:rPr lang="fr-FR" sz="1600" kern="0" dirty="0" smtClean="0">
                <a:solidFill>
                  <a:srgbClr val="000000"/>
                </a:solidFill>
                <a:latin typeface="Helvetica Neue Medium"/>
                <a:sym typeface="Helvetica Neue Medium"/>
              </a:rPr>
              <a:t>Mobilisation Dispositifs pédago. </a:t>
            </a:r>
            <a:endParaRPr lang="fr-FR" sz="1600" kern="0" dirty="0">
              <a:solidFill>
                <a:srgbClr val="000000"/>
              </a:solidFill>
              <a:latin typeface="Helvetica Neue Medium"/>
              <a:sym typeface="Helvetica Neue Medium"/>
            </a:endParaRPr>
          </a:p>
          <a:p>
            <a:pPr algn="ctr" defTabSz="584200" fontAlgn="auto" hangingPunct="0">
              <a:spcBef>
                <a:spcPts val="0"/>
              </a:spcBef>
              <a:spcAft>
                <a:spcPts val="0"/>
              </a:spcAft>
              <a:defRPr sz="3000"/>
            </a:pPr>
            <a:r>
              <a:rPr lang="fr-FR" sz="1600" kern="0" dirty="0">
                <a:solidFill>
                  <a:srgbClr val="000000"/>
                </a:solidFill>
                <a:latin typeface="Helvetica Neue Medium"/>
                <a:sym typeface="Helvetica Neue Medium"/>
              </a:rPr>
              <a:t>adaptés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8" grpId="0" animBg="1" advAuto="0"/>
      <p:bldP spid="11" grpId="0" animBg="1" advAuto="0"/>
      <p:bldP spid="14" grpId="0" animBg="1" advAuto="0"/>
      <p:bldP spid="17" grpId="0" animBg="1" advAuto="0"/>
      <p:bldP spid="20" grpId="0" animBg="1" advAuto="0"/>
      <p:bldP spid="24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6191919" cy="1508125"/>
          </a:xfrm>
        </p:spPr>
        <p:txBody>
          <a:bodyPr/>
          <a:lstStyle/>
          <a:p>
            <a:r>
              <a:rPr lang="fr-FR" dirty="0" smtClean="0"/>
              <a:t>FCU nouveau monde:  ingénieries de parcours repensées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13" y="2155825"/>
            <a:ext cx="8229600" cy="4565650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Les forces 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expertise de nos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Décloisonnement de la FCU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convergence de l’approche pour tous les publics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 smtClean="0"/>
              <a:t>Les faiblesses 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structure de l’offre/blocs de compétences;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visibilité (SI externe et interne)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1583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6191919" cy="1508125"/>
          </a:xfrm>
        </p:spPr>
        <p:txBody>
          <a:bodyPr/>
          <a:lstStyle/>
          <a:p>
            <a:r>
              <a:rPr lang="fr-FR" dirty="0"/>
              <a:t>FCU nouveau monde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stages courts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440668"/>
            <a:ext cx="8424936" cy="4797345"/>
          </a:xfrm>
        </p:spPr>
        <p:txBody>
          <a:bodyPr/>
          <a:lstStyle/>
          <a:p>
            <a:pPr marL="457200" lvl="1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/>
              <a:t>Développement de stages courts, qualifiants </a:t>
            </a:r>
            <a:r>
              <a:rPr lang="fr-FR" dirty="0" smtClean="0"/>
              <a:t>essentiellement adossés à la recherche</a:t>
            </a:r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r>
              <a:rPr lang="fr-FR" b="1" dirty="0" smtClean="0"/>
              <a:t>Les </a:t>
            </a:r>
            <a:r>
              <a:rPr lang="fr-FR" b="1" dirty="0"/>
              <a:t>opportunités : </a:t>
            </a:r>
            <a:endParaRPr lang="fr-FR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évolution de la demande sociale; sollicitation des territoires</a:t>
            </a:r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b="1" dirty="0" smtClean="0"/>
              <a:t>Les </a:t>
            </a:r>
            <a:r>
              <a:rPr lang="fr-FR" b="1" dirty="0"/>
              <a:t>forces : </a:t>
            </a:r>
            <a:endParaRPr lang="fr-FR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innovation issue de nos laboratoires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Nos compétences en ingénierie de formation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9213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6191919" cy="1508125"/>
          </a:xfrm>
        </p:spPr>
        <p:txBody>
          <a:bodyPr/>
          <a:lstStyle/>
          <a:p>
            <a:r>
              <a:rPr lang="fr-FR" dirty="0"/>
              <a:t>FCU nouveau monde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stages courts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884763"/>
          </a:xfrm>
        </p:spPr>
        <p:txBody>
          <a:bodyPr/>
          <a:lstStyle/>
          <a:p>
            <a:pPr marL="457200" lvl="1" indent="0">
              <a:buNone/>
            </a:pPr>
            <a:r>
              <a:rPr lang="fr-FR" sz="2000" dirty="0"/>
              <a:t> </a:t>
            </a:r>
            <a:endParaRPr lang="fr-FR" sz="2000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b="1" dirty="0" smtClean="0"/>
              <a:t>Les menaces: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dirty="0" smtClean="0"/>
              <a:t> </a:t>
            </a:r>
            <a:r>
              <a:rPr lang="fr-FR" sz="2400" dirty="0" smtClean="0"/>
              <a:t>marché ultra concurrentiel avec des opérateurs offensifs, innovants et dont la FC est l’activité principale </a:t>
            </a:r>
          </a:p>
          <a:p>
            <a:pPr marL="0" indent="0">
              <a:buNone/>
            </a:pPr>
            <a:r>
              <a:rPr lang="fr-FR" b="1" dirty="0" smtClean="0"/>
              <a:t>Les </a:t>
            </a:r>
            <a:r>
              <a:rPr lang="fr-FR" b="1" dirty="0"/>
              <a:t>faiblesses </a:t>
            </a:r>
            <a:r>
              <a:rPr lang="fr-FR" b="1" dirty="0" smtClean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/>
              <a:t>Manque d’agilité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/>
              <a:t>Difficultés RH </a:t>
            </a:r>
            <a:r>
              <a:rPr lang="fr-FR" dirty="0" smtClean="0"/>
              <a:t>(</a:t>
            </a:r>
            <a:r>
              <a:rPr lang="fr-FR" sz="2000" dirty="0" smtClean="0"/>
              <a:t>mobilisation des E-C, nouveaux métiers; </a:t>
            </a:r>
            <a:r>
              <a:rPr lang="fr-FR" sz="2000" dirty="0" smtClean="0"/>
              <a:t>rémunérations)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/>
              <a:t>Coûts complets et Tarification</a:t>
            </a:r>
            <a:endParaRPr lang="fr-FR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/>
              <a:t>Difficultés à concilier code de l’éducation, du travail et de la consommation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/>
              <a:t>Approche Marketing et de distribution différente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589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6191919" cy="1508125"/>
          </a:xfrm>
        </p:spPr>
        <p:txBody>
          <a:bodyPr/>
          <a:lstStyle/>
          <a:p>
            <a:r>
              <a:rPr lang="fr-FR" dirty="0"/>
              <a:t>FCU nouveau monde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Contribution à l’université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124743"/>
            <a:ext cx="8424936" cy="5120481"/>
          </a:xfrm>
        </p:spPr>
        <p:txBody>
          <a:bodyPr/>
          <a:lstStyle/>
          <a:p>
            <a:pPr marL="457200" lvl="1" indent="0">
              <a:buNone/>
            </a:pPr>
            <a:r>
              <a:rPr lang="fr-FR" sz="2000" dirty="0"/>
              <a:t> </a:t>
            </a:r>
            <a:endParaRPr lang="fr-FR" sz="20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dirty="0" smtClean="0"/>
              <a:t>Un apport en compétences et une expertise en matière d’AIO, d’ingénierie de formation ( analyse marchés, besoins et réponses) d’accompagnement des publics et de lien aux acteurs économiques</a:t>
            </a:r>
          </a:p>
          <a:p>
            <a:pPr marL="0" indent="0" algn="just">
              <a:buNone/>
            </a:pPr>
            <a:endParaRPr lang="fr-FR" sz="12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dirty="0" smtClean="0"/>
              <a:t>Un espace d’innovation sur les approches organisationnelles, administratives et pédagogiques</a:t>
            </a:r>
          </a:p>
          <a:p>
            <a:pPr marL="0" indent="0" algn="just">
              <a:buNone/>
            </a:pPr>
            <a:endParaRPr lang="fr-FR" sz="12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dirty="0" smtClean="0"/>
              <a:t>Un apport en ressources financières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9081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6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6130925" cy="1143000"/>
          </a:xfrm>
        </p:spPr>
        <p:txBody>
          <a:bodyPr lIns="0" tIns="0" rIns="0" bIns="0"/>
          <a:lstStyle/>
          <a:p>
            <a:pPr defTabSz="488950" eaLnBrk="1" hangingPunct="1"/>
            <a:r>
              <a:rPr lang="fr-FR" sz="3200" smtClean="0">
                <a:latin typeface="Century Gothic" pitchFamily="34" charset="0"/>
              </a:rPr>
              <a:t>L’activité de la FCU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4294967295"/>
          </p:nvPr>
        </p:nvSpPr>
        <p:spPr>
          <a:xfrm>
            <a:off x="468313" y="1628800"/>
            <a:ext cx="8496300" cy="4719638"/>
          </a:xfrm>
        </p:spPr>
        <p:txBody>
          <a:bodyPr lIns="0" tIns="0" rIns="0" bIns="0">
            <a:noAutofit/>
          </a:bodyPr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fr-FR" sz="2400" dirty="0" smtClean="0"/>
              <a:t>Sur 24 </a:t>
            </a:r>
            <a:r>
              <a:rPr lang="fr-FR" sz="2400" dirty="0"/>
              <a:t>millions de personnes formées </a:t>
            </a:r>
            <a:r>
              <a:rPr lang="fr-FR" sz="2400" dirty="0" smtClean="0"/>
              <a:t>: 2,5 % </a:t>
            </a:r>
            <a:r>
              <a:rPr lang="fr-FR" sz="2400" dirty="0"/>
              <a:t>dans les universités (463 </a:t>
            </a:r>
            <a:r>
              <a:rPr lang="fr-FR" sz="2400" dirty="0" smtClean="0"/>
              <a:t>000 stagiaires)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fr-FR" sz="2400" dirty="0"/>
              <a:t>Chiffre d‘Affaires (inclus CNAM) :  455 Millions en </a:t>
            </a:r>
            <a:r>
              <a:rPr lang="fr-FR" sz="2400" dirty="0" smtClean="0"/>
              <a:t>2016  </a:t>
            </a:r>
            <a:r>
              <a:rPr lang="fr-FR" sz="2400" dirty="0"/>
              <a:t>soit environ 5% du marché ; Part CA  </a:t>
            </a:r>
            <a:r>
              <a:rPr lang="fr-FR" sz="2400" dirty="0" smtClean="0"/>
              <a:t>« privés » </a:t>
            </a:r>
            <a:r>
              <a:rPr lang="fr-FR" sz="2400" dirty="0"/>
              <a:t>: 70%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fr-FR" sz="2400" i="1" dirty="0" smtClean="0">
                <a:latin typeface="Century Gothic" pitchFamily="34" charset="0"/>
              </a:rPr>
              <a:t>26 000 Alternants sous contrats de professionnalisation</a:t>
            </a:r>
            <a:endParaRPr lang="fr-FR" sz="2400" i="1" dirty="0">
              <a:latin typeface="Century Gothic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fr-FR" sz="2400" i="1" dirty="0" smtClean="0">
                <a:latin typeface="Century Gothic" pitchFamily="34" charset="0"/>
              </a:rPr>
              <a:t>16 800 stagiaires inscrits en FOAD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fr-FR" sz="2400" i="1" dirty="0" smtClean="0">
                <a:latin typeface="Century Gothic" pitchFamily="34" charset="0"/>
              </a:rPr>
              <a:t>90 000 </a:t>
            </a:r>
            <a:r>
              <a:rPr lang="fr-FR" sz="2400" i="1" dirty="0">
                <a:latin typeface="Century Gothic" pitchFamily="34" charset="0"/>
              </a:rPr>
              <a:t>Diplômes </a:t>
            </a:r>
            <a:r>
              <a:rPr lang="fr-FR" sz="2400" i="1" dirty="0" smtClean="0">
                <a:latin typeface="Century Gothic" pitchFamily="34" charset="0"/>
              </a:rPr>
              <a:t>délivrés (Diplômes Nationaux et d’Université)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fr-FR" sz="2400" i="1" dirty="0" smtClean="0">
                <a:latin typeface="Century Gothic" pitchFamily="34" charset="0"/>
              </a:rPr>
              <a:t>4 800 diplômes délivrés suite à un parcours de VAE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fr-FR" sz="2000" dirty="0">
              <a:latin typeface="Century Gothic" pitchFamily="34" charset="0"/>
            </a:endParaRPr>
          </a:p>
        </p:txBody>
      </p:sp>
      <p:sp>
        <p:nvSpPr>
          <p:cNvPr id="3174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6407943" cy="1508125"/>
          </a:xfrm>
        </p:spPr>
        <p:txBody>
          <a:bodyPr/>
          <a:lstStyle/>
          <a:p>
            <a:r>
              <a:rPr lang="fr-FR" sz="2800" dirty="0"/>
              <a:t>Répartition des stagiaires </a:t>
            </a:r>
            <a:br>
              <a:rPr lang="fr-FR" sz="2800" dirty="0"/>
            </a:br>
            <a:r>
              <a:rPr lang="fr-FR" sz="2800" dirty="0"/>
              <a:t>par nature de formation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4</a:t>
            </a:r>
            <a:endParaRPr lang="fr-FR" dirty="0"/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4242929956"/>
              </p:ext>
            </p:extLst>
          </p:nvPr>
        </p:nvGraphicFramePr>
        <p:xfrm>
          <a:off x="5220072" y="4558204"/>
          <a:ext cx="367240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C:\Users\t.latouche\Documents\Chiffres &amp; Données FCU\Graphiques\Univ_Répartition stagiaires selon formations_2013-2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98" y="1412775"/>
            <a:ext cx="8468466" cy="457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96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6407943" cy="1508125"/>
          </a:xfrm>
        </p:spPr>
        <p:txBody>
          <a:bodyPr/>
          <a:lstStyle/>
          <a:p>
            <a:r>
              <a:rPr lang="fr-FR" sz="2800" dirty="0"/>
              <a:t>La formation continue</a:t>
            </a:r>
            <a:br>
              <a:rPr lang="fr-FR" sz="2800" dirty="0"/>
            </a:br>
            <a:r>
              <a:rPr lang="fr-FR" sz="2800" dirty="0"/>
              <a:t>dans l’enseignement supérieur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3</a:t>
            </a:r>
          </a:p>
        </p:txBody>
      </p:sp>
      <p:pic>
        <p:nvPicPr>
          <p:cNvPr id="6" name="Picture 2" descr="C:\Users\t.latouche\Documents\Chiffres &amp; Données FCU\Graphiques\FC dans enseignement sup_2014-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56984" cy="317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texte 6"/>
          <p:cNvSpPr txBox="1">
            <a:spLocks noGrp="1"/>
          </p:cNvSpPr>
          <p:nvPr>
            <p:ph type="body" idx="1"/>
          </p:nvPr>
        </p:nvSpPr>
        <p:spPr>
          <a:xfrm>
            <a:off x="310816" y="5229200"/>
            <a:ext cx="2919736" cy="86177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solidFill>
                  <a:prstClr val="white"/>
                </a:solidFill>
                <a:latin typeface="Calibri"/>
                <a:cs typeface="+mn-cs"/>
              </a:rPr>
              <a:t>R</a:t>
            </a:r>
            <a:r>
              <a:rPr lang="fr-FR" sz="1200" dirty="0" smtClean="0">
                <a:solidFill>
                  <a:prstClr val="white"/>
                </a:solidFill>
                <a:latin typeface="Calibri"/>
                <a:cs typeface="+mn-cs"/>
              </a:rPr>
              <a:t>apports IGAENR et « F. Germinet » (2015) 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smtClean="0">
                <a:solidFill>
                  <a:prstClr val="white"/>
                </a:solidFill>
                <a:latin typeface="Calibri"/>
                <a:cs typeface="+mn-cs"/>
              </a:rPr>
              <a:t>Viser un « changement d’échelle » de la FC dans les universités avec un objectif de 1 Mds€ à l’horizon 2020</a:t>
            </a:r>
            <a:endParaRPr lang="fr-FR" sz="12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8" name="Connecteur en angle 7"/>
          <p:cNvCxnSpPr/>
          <p:nvPr/>
        </p:nvCxnSpPr>
        <p:spPr>
          <a:xfrm>
            <a:off x="3419872" y="3951562"/>
            <a:ext cx="1754896" cy="141514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3379626592"/>
              </p:ext>
            </p:extLst>
          </p:nvPr>
        </p:nvGraphicFramePr>
        <p:xfrm>
          <a:off x="5174768" y="4516077"/>
          <a:ext cx="367240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7054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15731"/>
            <a:ext cx="8820472" cy="4595082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5575" y="1600200"/>
            <a:ext cx="7942337" cy="421061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6047903" cy="1508125"/>
          </a:xfrm>
        </p:spPr>
        <p:txBody>
          <a:bodyPr/>
          <a:lstStyle/>
          <a:p>
            <a:r>
              <a:rPr lang="fr-FR" dirty="0" smtClean="0"/>
              <a:t>Les activités sous un angle économique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331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5975895" cy="1508125"/>
          </a:xfrm>
        </p:spPr>
        <p:txBody>
          <a:bodyPr/>
          <a:lstStyle/>
          <a:p>
            <a:r>
              <a:rPr lang="fr-FR" dirty="0"/>
              <a:t>Les activités sous un angle économique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21" y="1155641"/>
            <a:ext cx="8100392" cy="532770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2666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6263927" cy="1520825"/>
          </a:xfrm>
        </p:spPr>
        <p:txBody>
          <a:bodyPr/>
          <a:lstStyle/>
          <a:p>
            <a:r>
              <a:rPr lang="fr-FR" dirty="0" smtClean="0"/>
              <a:t>Le contexte de la FCU en 2017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8829" y="1862943"/>
            <a:ext cx="8229600" cy="45656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Plus de 40 % de la population active diplômée du supérieur</a:t>
            </a:r>
          </a:p>
          <a:p>
            <a:pPr marL="0" indent="0">
              <a:buNone/>
            </a:pPr>
            <a:endParaRPr lang="fr-FR" sz="1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90 % d’une classe d’âge titulaire d’un niveau IV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1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Accroissement du nombre d’</a:t>
            </a:r>
            <a:r>
              <a:rPr lang="fr-FR" dirty="0" err="1" smtClean="0"/>
              <a:t>Alumnis</a:t>
            </a:r>
            <a:endParaRPr lang="fr-FR" dirty="0" smtClean="0"/>
          </a:p>
          <a:p>
            <a:pPr>
              <a:buFont typeface="Wingdings" panose="05000000000000000000" pitchFamily="2" charset="2"/>
              <a:buChar char="§"/>
            </a:pPr>
            <a:endParaRPr lang="fr-FR" sz="1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Accélération du rythme des mutations techniques et technologiques</a:t>
            </a:r>
          </a:p>
          <a:p>
            <a:pPr marL="0" indent="0">
              <a:buNone/>
            </a:pPr>
            <a:r>
              <a:rPr lang="fr-FR" sz="2000" b="1" dirty="0" smtClean="0"/>
              <a:t> </a:t>
            </a:r>
          </a:p>
          <a:p>
            <a:pPr marL="0" indent="0">
              <a:buNone/>
            </a:pPr>
            <a:endParaRPr lang="fr-FR" sz="2000" b="1" dirty="0"/>
          </a:p>
          <a:p>
            <a:pPr marL="457200" lvl="1" indent="0">
              <a:buNone/>
            </a:pP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3831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6191919" cy="1508125"/>
          </a:xfrm>
        </p:spPr>
        <p:txBody>
          <a:bodyPr/>
          <a:lstStyle/>
          <a:p>
            <a:r>
              <a:rPr lang="fr-FR" dirty="0" smtClean="0"/>
              <a:t>Les enjeux </a:t>
            </a:r>
            <a:r>
              <a:rPr lang="fr-FR" dirty="0"/>
              <a:t>de la FCU en 2017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fr-FR" sz="2000" dirty="0"/>
              <a:t> </a:t>
            </a:r>
            <a:endParaRPr lang="fr-FR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Permettre l’acquisition et la reconnaissance de nouvelles compétences dans une logique de FTLV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Accompagner la gestion des </a:t>
            </a:r>
            <a:r>
              <a:rPr lang="fr-FR" dirty="0"/>
              <a:t>transitions professionnelles </a:t>
            </a:r>
            <a:r>
              <a:rPr lang="fr-FR" dirty="0" smtClean="0"/>
              <a:t>des actifs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Anticiper les besoins en compétences de demain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8193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6191919" cy="1508125"/>
          </a:xfrm>
        </p:spPr>
        <p:txBody>
          <a:bodyPr/>
          <a:lstStyle/>
          <a:p>
            <a:r>
              <a:rPr lang="fr-FR" dirty="0" smtClean="0"/>
              <a:t>FCU nouveau monde:  </a:t>
            </a:r>
            <a:r>
              <a:rPr lang="fr-FR" sz="2400" dirty="0" smtClean="0"/>
              <a:t>ingénieries de parcours repensées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900580"/>
            <a:ext cx="8806433" cy="4565650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fr-FR" dirty="0" smtClean="0"/>
              <a:t>Mise en place de parcours de certification associant du Multi </a:t>
            </a:r>
            <a:r>
              <a:rPr lang="fr-FR" dirty="0"/>
              <a:t>dispositifs </a:t>
            </a:r>
            <a:r>
              <a:rPr lang="fr-FR" dirty="0" smtClean="0"/>
              <a:t>(VA, </a:t>
            </a:r>
            <a:r>
              <a:rPr lang="fr-FR" dirty="0"/>
              <a:t>présentiel, </a:t>
            </a:r>
            <a:r>
              <a:rPr lang="fr-FR" dirty="0" err="1"/>
              <a:t>distanciel</a:t>
            </a:r>
            <a:r>
              <a:rPr lang="fr-FR" dirty="0"/>
              <a:t>, FEST, mentorat, tutorat, alternance, stage</a:t>
            </a:r>
            <a:r>
              <a:rPr lang="fr-FR" dirty="0" smtClean="0"/>
              <a:t>...)</a:t>
            </a:r>
          </a:p>
          <a:p>
            <a:pPr marL="457200" lvl="1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     </a:t>
            </a:r>
            <a:r>
              <a:rPr lang="fr-FR" b="1" dirty="0" smtClean="0"/>
              <a:t>Les opportunités 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les décrets VAE, FOAD, qualité, parcours de formation,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 la future loi sur la FPC 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155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7908</TotalTime>
  <Words>908</Words>
  <Application>Microsoft Office PowerPoint</Application>
  <PresentationFormat>Affichage à l'écran (4:3)</PresentationFormat>
  <Paragraphs>142</Paragraphs>
  <Slides>14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Helvetica</vt:lpstr>
      <vt:lpstr>Helvetica Neue</vt:lpstr>
      <vt:lpstr>Helvetica Neue Medium</vt:lpstr>
      <vt:lpstr>Wingdings</vt:lpstr>
      <vt:lpstr>Default</vt:lpstr>
      <vt:lpstr>Conception personnalisée</vt:lpstr>
      <vt:lpstr>L’apport de la Formation Continue pour les établissements universitaires</vt:lpstr>
      <vt:lpstr>L’activité de la FCU</vt:lpstr>
      <vt:lpstr>Répartition des stagiaires  par nature de formation</vt:lpstr>
      <vt:lpstr>La formation continue dans l’enseignement supérieur</vt:lpstr>
      <vt:lpstr>Les activités sous un angle économique</vt:lpstr>
      <vt:lpstr>Les activités sous un angle économique</vt:lpstr>
      <vt:lpstr>Le contexte de la FCU en 2017</vt:lpstr>
      <vt:lpstr>Les enjeux de la FCU en 2017</vt:lpstr>
      <vt:lpstr>FCU nouveau monde:  ingénieries de parcours repensées</vt:lpstr>
      <vt:lpstr>FCU nouveau monde:  ingénieries de parcours repensées</vt:lpstr>
      <vt:lpstr>FCU nouveau monde:  ingénieries de parcours repensées</vt:lpstr>
      <vt:lpstr>FCU nouveau monde: stages courts</vt:lpstr>
      <vt:lpstr>FCU nouveau monde: stages courts</vt:lpstr>
      <vt:lpstr>FCU nouveau monde: Contribution à l’université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 générale de la FCU</dc:title>
  <dc:creator>Alain Fayolle</dc:creator>
  <cp:lastModifiedBy>Franck Giuliani</cp:lastModifiedBy>
  <cp:revision>164</cp:revision>
  <cp:lastPrinted>2015-12-07T17:32:40Z</cp:lastPrinted>
  <dcterms:modified xsi:type="dcterms:W3CDTF">2018-03-29T15:44:21Z</dcterms:modified>
</cp:coreProperties>
</file>